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97" r:id="rId3"/>
    <p:sldId id="298" r:id="rId4"/>
    <p:sldId id="316" r:id="rId5"/>
    <p:sldId id="299" r:id="rId6"/>
    <p:sldId id="310" r:id="rId7"/>
    <p:sldId id="301" r:id="rId8"/>
    <p:sldId id="302" r:id="rId9"/>
    <p:sldId id="300" r:id="rId10"/>
    <p:sldId id="311" r:id="rId11"/>
    <p:sldId id="303" r:id="rId12"/>
    <p:sldId id="304" r:id="rId13"/>
    <p:sldId id="305" r:id="rId14"/>
    <p:sldId id="306" r:id="rId15"/>
    <p:sldId id="307" r:id="rId16"/>
    <p:sldId id="312" r:id="rId17"/>
    <p:sldId id="313" r:id="rId18"/>
    <p:sldId id="308" r:id="rId19"/>
    <p:sldId id="315" r:id="rId20"/>
    <p:sldId id="314" r:id="rId21"/>
    <p:sldId id="309" r:id="rId22"/>
    <p:sldId id="296" r:id="rId23"/>
    <p:sldId id="289" r:id="rId24"/>
    <p:sldId id="290" r:id="rId25"/>
    <p:sldId id="291" r:id="rId26"/>
    <p:sldId id="292" r:id="rId27"/>
    <p:sldId id="293" r:id="rId28"/>
    <p:sldId id="294" r:id="rId29"/>
    <p:sldId id="295" r:id="rId30"/>
    <p:sldId id="286" r:id="rId31"/>
    <p:sldId id="317" r:id="rId32"/>
  </p:sldIdLst>
  <p:sldSz cx="9144000" cy="6858000" type="screen4x3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FF"/>
    <a:srgbClr val="007434"/>
    <a:srgbClr val="EAEAEA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68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A8768-488E-4440-A3CB-13A1E74C2D05}" type="datetimeFigureOut">
              <a:rPr lang="pt-B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20/12/2018</a:t>
            </a:fld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5667E-0AB5-4094-B001-A8731ECBD9AC}" type="slidenum">
              <a:rPr lang="pt-B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040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404EC-CB74-44EB-B769-C88D9C7E4875}" type="datetimeFigureOut">
              <a:rPr lang="pt-B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20/12/2018</a:t>
            </a:fld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71A9D-0811-454D-800C-BF19757A07BD}" type="slidenum">
              <a:rPr lang="pt-B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029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E6312-7E01-4570-994E-FA1CC9EC8914}" type="datetimeFigureOut">
              <a:rPr lang="pt-B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20/12/2018</a:t>
            </a:fld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7FE81-D91D-4067-899A-EE27A51CABA9}" type="slidenum">
              <a:rPr lang="pt-B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341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B69EF-7D5C-4A18-AB29-C83687A574F6}" type="datetimeFigureOut">
              <a:rPr lang="pt-B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20/12/2018</a:t>
            </a:fld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AFFE2-30CD-4935-86A2-D772F33451D1}" type="slidenum">
              <a:rPr lang="pt-B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013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7A3E1-C74F-4706-8905-D4CE5A1C9502}" type="datetimeFigureOut">
              <a:rPr lang="pt-B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20/12/2018</a:t>
            </a:fld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00DA9-4F91-4DC0-AEAB-13EDD17CE5CF}" type="slidenum">
              <a:rPr lang="pt-B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734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E98C4-DF40-459B-9124-797DF1B2C5DE}" type="datetimeFigureOut">
              <a:rPr lang="pt-B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20/12/2018</a:t>
            </a:fld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B78DA-B421-4E45-BFEB-FD8670A05A24}" type="slidenum">
              <a:rPr lang="pt-B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032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D298A-44D3-4E79-BD03-45F1E5BB73B6}" type="datetimeFigureOut">
              <a:rPr lang="pt-B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20/12/2018</a:t>
            </a:fld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0FC14-4E6D-44EE-A8FA-DABC6A189CB0}" type="slidenum">
              <a:rPr lang="pt-B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33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A1D04-E0F5-4EA8-94E3-B2B9A2B2DA66}" type="datetimeFigureOut">
              <a:rPr lang="pt-B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20/12/2018</a:t>
            </a:fld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B784A-5C3A-49BD-B428-F7022BA12147}" type="slidenum">
              <a:rPr lang="pt-B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900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306FB-27CF-47F6-ADC9-5270E1D8A970}" type="datetimeFigureOut">
              <a:rPr lang="pt-B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20/12/2018</a:t>
            </a:fld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EAB95-8F9B-4561-A5B4-C76B16E1E083}" type="slidenum">
              <a:rPr lang="pt-B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685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A5422-4474-46A0-8058-F591777986A0}" type="datetimeFigureOut">
              <a:rPr lang="pt-B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20/12/2018</a:t>
            </a:fld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3B709-5E6B-4CB4-91F4-8A03D9AE98C9}" type="slidenum">
              <a:rPr lang="pt-B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116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85F62-05E6-4157-A5A1-4ABACF7A085C}" type="datetimeFigureOut">
              <a:rPr lang="pt-B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20/12/2018</a:t>
            </a:fld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39F3E-F0BF-442B-A44B-765AB3C5BC3C}" type="slidenum">
              <a:rPr lang="pt-B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599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m 6" descr="clube campestre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64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m 7" descr="clube campestre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64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9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9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838D193-51E4-4DEA-8BE6-89FD453DE51D}" type="datetimeFigureOut">
              <a:rPr lang="pt-B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20/12/2018</a:t>
            </a:fld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A2EFCF1-5BFE-4819-827F-1F506EC2414A}" type="slidenum">
              <a:rPr lang="pt-B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‹nº›</a:t>
            </a:fld>
            <a:endParaRPr lang="pt-BR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740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1835696" y="546"/>
            <a:ext cx="7308304" cy="155679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pt-BR" b="1" dirty="0" smtClean="0"/>
              <a:t>ASSEMBLÉIA GERAL</a:t>
            </a:r>
          </a:p>
          <a:p>
            <a:pPr eaLnBrk="1" hangingPunct="1">
              <a:defRPr/>
            </a:pPr>
            <a:r>
              <a:rPr lang="pt-BR" b="1" dirty="0" smtClean="0"/>
              <a:t> ORDINÁRIA</a:t>
            </a:r>
          </a:p>
        </p:txBody>
      </p:sp>
      <p:cxnSp>
        <p:nvCxnSpPr>
          <p:cNvPr id="6" name="Conector reto 5"/>
          <p:cNvCxnSpPr/>
          <p:nvPr/>
        </p:nvCxnSpPr>
        <p:spPr>
          <a:xfrm>
            <a:off x="-36513" y="2205038"/>
            <a:ext cx="9144001" cy="0"/>
          </a:xfrm>
          <a:prstGeom prst="line">
            <a:avLst/>
          </a:prstGeom>
          <a:ln w="889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789040"/>
            <a:ext cx="7127496" cy="2683545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755576" y="2132856"/>
            <a:ext cx="799288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9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C000"/>
                </a:solidFill>
              </a:rPr>
              <a:t>BOM  DIA!!!</a:t>
            </a:r>
            <a:endParaRPr lang="pt-BR" sz="96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C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4492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1835696" y="546"/>
            <a:ext cx="7308304" cy="155679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pt-BR" b="1" dirty="0" smtClean="0"/>
              <a:t>ASSEMBLÉIA GERAL</a:t>
            </a:r>
          </a:p>
          <a:p>
            <a:pPr eaLnBrk="1" hangingPunct="1">
              <a:defRPr/>
            </a:pPr>
            <a:r>
              <a:rPr lang="pt-BR" b="1" dirty="0" smtClean="0"/>
              <a:t> ORDINÁRIA</a:t>
            </a:r>
          </a:p>
        </p:txBody>
      </p:sp>
      <p:sp>
        <p:nvSpPr>
          <p:cNvPr id="2053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1617103"/>
            <a:ext cx="9144000" cy="515753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pt-BR" sz="2800" b="1" u="sng" dirty="0"/>
              <a:t>ESTATUTO DO CLUBE CAMPESTRE DE RIO </a:t>
            </a:r>
            <a:r>
              <a:rPr lang="pt-BR" sz="2800" b="1" u="sng" dirty="0" smtClean="0"/>
              <a:t>VERDE</a:t>
            </a:r>
            <a:endParaRPr lang="pt-BR" sz="3600" b="1" dirty="0" smtClean="0"/>
          </a:p>
        </p:txBody>
      </p:sp>
      <p:cxnSp>
        <p:nvCxnSpPr>
          <p:cNvPr id="6" name="Conector reto 5"/>
          <p:cNvCxnSpPr/>
          <p:nvPr/>
        </p:nvCxnSpPr>
        <p:spPr>
          <a:xfrm>
            <a:off x="-36513" y="2205038"/>
            <a:ext cx="9144001" cy="0"/>
          </a:xfrm>
          <a:prstGeom prst="line">
            <a:avLst/>
          </a:prstGeom>
          <a:ln w="889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479634" y="84895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51520" y="2334155"/>
            <a:ext cx="8712969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400" b="1" u="sng" dirty="0" smtClean="0"/>
              <a:t>CAPÍTULO XV - DAS </a:t>
            </a:r>
            <a:r>
              <a:rPr lang="pt-BR" sz="2400" b="1" u="sng" dirty="0"/>
              <a:t>ASSEMBLÉIAS </a:t>
            </a:r>
            <a:r>
              <a:rPr lang="pt-BR" sz="2400" b="1" u="sng" dirty="0" smtClean="0"/>
              <a:t>GERAIS</a:t>
            </a:r>
          </a:p>
          <a:p>
            <a:endParaRPr lang="pt-BR" sz="2400" b="1" u="sng" dirty="0"/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Art. 49.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 </a:t>
            </a:r>
            <a:r>
              <a:rPr kumimoji="0" lang="pt-B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Assembléia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Geral tem poder soberano na sociedade e dela só poderão participar e votar os sócios patrimoniais, com idade acima de dezesseis (16) anos.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Art. 50.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 convocação da </a:t>
            </a:r>
            <a:r>
              <a:rPr kumimoji="0" lang="pt-B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Assembléia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Geral far-se-á por editais publicados na sede social e aviso dirigido aos sócios, com antecedência mínima de quinze (15) dias, devendo constar de ambos a ordem do dia a ser discutida, o local, dia e hora de sua realização.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3934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1835696" y="546"/>
            <a:ext cx="7308304" cy="155679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pt-BR" b="1" dirty="0" smtClean="0"/>
              <a:t>ASSEMBLÉIA GERAL</a:t>
            </a:r>
          </a:p>
          <a:p>
            <a:pPr eaLnBrk="1" hangingPunct="1">
              <a:defRPr/>
            </a:pPr>
            <a:r>
              <a:rPr lang="pt-BR" b="1" dirty="0" smtClean="0"/>
              <a:t> ORDINÁRIA</a:t>
            </a:r>
          </a:p>
        </p:txBody>
      </p:sp>
      <p:sp>
        <p:nvSpPr>
          <p:cNvPr id="2053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1617103"/>
            <a:ext cx="9144000" cy="515753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pt-BR" sz="2800" b="1" u="sng" dirty="0"/>
              <a:t>ESTATUTO DO CLUBE CAMPESTRE DE RIO </a:t>
            </a:r>
            <a:r>
              <a:rPr lang="pt-BR" sz="2800" b="1" u="sng" dirty="0" smtClean="0"/>
              <a:t>VERDE</a:t>
            </a:r>
            <a:endParaRPr lang="pt-BR" sz="3600" b="1" dirty="0" smtClean="0"/>
          </a:p>
        </p:txBody>
      </p:sp>
      <p:cxnSp>
        <p:nvCxnSpPr>
          <p:cNvPr id="6" name="Conector reto 5"/>
          <p:cNvCxnSpPr/>
          <p:nvPr/>
        </p:nvCxnSpPr>
        <p:spPr>
          <a:xfrm>
            <a:off x="-36513" y="2205038"/>
            <a:ext cx="9144001" cy="0"/>
          </a:xfrm>
          <a:prstGeom prst="line">
            <a:avLst/>
          </a:prstGeom>
          <a:ln w="889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479634" y="84895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07880" y="2348880"/>
            <a:ext cx="8712969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Art. 51.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Salvo as disposições em contrário constantes deste estatuto, as </a:t>
            </a:r>
            <a:r>
              <a:rPr kumimoji="0" lang="pt-B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Assembléias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Gerais instalar-se-ão em primeira convocação com a presença mínima de dois terços (2/3) dos sócios e em segunda convocação com qualquer número de associados presentes, cujas convocações deverão acontecer com intervalos de trinta (30) minutos uma da outra.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Art. 56. 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É de competência das </a:t>
            </a:r>
            <a:r>
              <a:rPr kumimoji="0" lang="pt-B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Assembléias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Ordinárias, reunir-se-á, obrigatoriamente, nos três (03) primeiros meses de cada início de mandato, para a nova diretoria apresentar o cronograma de obras a serem feitas, os relatórios, balanços e contas da diretoria anterior. 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61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1835696" y="546"/>
            <a:ext cx="7308304" cy="155679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pt-BR" b="1" dirty="0" smtClean="0"/>
              <a:t>ASSEMBLÉIA GERAL</a:t>
            </a:r>
          </a:p>
          <a:p>
            <a:pPr eaLnBrk="1" hangingPunct="1">
              <a:defRPr/>
            </a:pPr>
            <a:r>
              <a:rPr lang="pt-BR" b="1" dirty="0" smtClean="0"/>
              <a:t> ORDINÁRIA</a:t>
            </a:r>
          </a:p>
        </p:txBody>
      </p:sp>
      <p:sp>
        <p:nvSpPr>
          <p:cNvPr id="2053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1628800"/>
            <a:ext cx="9144000" cy="576262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pt-BR" sz="2800" b="1" i="1" dirty="0"/>
              <a:t>EDITAL de convocação da Assembleia Geral Ordinária</a:t>
            </a:r>
            <a:endParaRPr lang="pt-BR" sz="3600" b="1" dirty="0" smtClean="0"/>
          </a:p>
        </p:txBody>
      </p:sp>
      <p:cxnSp>
        <p:nvCxnSpPr>
          <p:cNvPr id="6" name="Conector reto 5"/>
          <p:cNvCxnSpPr/>
          <p:nvPr/>
        </p:nvCxnSpPr>
        <p:spPr>
          <a:xfrm>
            <a:off x="-36513" y="2205038"/>
            <a:ext cx="9144001" cy="0"/>
          </a:xfrm>
          <a:prstGeom prst="line">
            <a:avLst/>
          </a:prstGeom>
          <a:ln w="889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5" name="Retângulo 6"/>
          <p:cNvSpPr>
            <a:spLocks noChangeArrowheads="1"/>
          </p:cNvSpPr>
          <p:nvPr/>
        </p:nvSpPr>
        <p:spPr bwMode="auto">
          <a:xfrm>
            <a:off x="0" y="2286000"/>
            <a:ext cx="9107488" cy="443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endParaRPr lang="pt-BR" sz="1400" b="1" i="1" dirty="0" smtClean="0"/>
          </a:p>
          <a:p>
            <a:pPr algn="just"/>
            <a:r>
              <a:rPr lang="pt-BR" sz="2400" b="1" i="1" dirty="0"/>
              <a:t>	</a:t>
            </a:r>
            <a:r>
              <a:rPr lang="pt-BR" sz="2400" i="1" dirty="0" smtClean="0"/>
              <a:t>O </a:t>
            </a:r>
            <a:r>
              <a:rPr lang="pt-BR" sz="2400" i="1" dirty="0"/>
              <a:t>Presidente do Clube Campestre de Rio Verde, em obediência às disposições estatutárias legais, convoca todos os associados para a assembleia Geral ordinária, a realizar-se no dia 17 de novembro de 2018, sendo: primeira convocação às 9h, segunda convocação às 9h30min com qualquer número de associados, na sede social do clube, sito a Av. Campestre, 71 – Setor Solar Campestre para a seguinte ordem do dia</a:t>
            </a:r>
            <a:r>
              <a:rPr lang="pt-BR" sz="2400" i="1" dirty="0" smtClean="0"/>
              <a:t>:</a:t>
            </a:r>
          </a:p>
          <a:p>
            <a:pPr algn="just"/>
            <a:endParaRPr lang="pt-BR" sz="1400" dirty="0"/>
          </a:p>
          <a:p>
            <a:pPr lvl="0"/>
            <a:r>
              <a:rPr lang="pt-BR" sz="2400" i="1" dirty="0" smtClean="0"/>
              <a:t>	1º) Cronograma </a:t>
            </a:r>
            <a:r>
              <a:rPr lang="pt-BR" sz="2400" i="1" dirty="0"/>
              <a:t>de obras, a serem feitas.</a:t>
            </a:r>
            <a:endParaRPr lang="pt-BR" sz="2400" dirty="0"/>
          </a:p>
          <a:p>
            <a:pPr lvl="0"/>
            <a:r>
              <a:rPr lang="pt-BR" sz="2400" i="1" dirty="0" smtClean="0"/>
              <a:t>	2º) Relatórios</a:t>
            </a:r>
            <a:r>
              <a:rPr lang="pt-BR" sz="2400" i="1" dirty="0"/>
              <a:t>, balanços e contas da diretoria anterior.</a:t>
            </a:r>
            <a:endParaRPr lang="pt-BR" sz="2400" dirty="0"/>
          </a:p>
          <a:p>
            <a:endParaRPr lang="pt-BR" sz="1400" i="1" dirty="0" smtClean="0"/>
          </a:p>
          <a:p>
            <a:r>
              <a:rPr lang="pt-BR" sz="2400" i="1" dirty="0"/>
              <a:t>	</a:t>
            </a:r>
            <a:r>
              <a:rPr lang="pt-BR" sz="2400" i="1" dirty="0" smtClean="0"/>
              <a:t>	                      	               Rio </a:t>
            </a:r>
            <a:r>
              <a:rPr lang="pt-BR" sz="2400" i="1" dirty="0"/>
              <a:t>Verde, 24 de outubro de </a:t>
            </a:r>
            <a:r>
              <a:rPr lang="pt-BR" sz="2400" i="1" dirty="0" smtClean="0"/>
              <a:t>2018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86406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1835696" y="546"/>
            <a:ext cx="7308304" cy="155679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pt-BR" b="1" dirty="0" smtClean="0"/>
              <a:t>ASSEMBLÉIA GERAL</a:t>
            </a:r>
          </a:p>
          <a:p>
            <a:pPr eaLnBrk="1" hangingPunct="1">
              <a:defRPr/>
            </a:pPr>
            <a:r>
              <a:rPr lang="pt-BR" b="1" dirty="0" smtClean="0"/>
              <a:t> ORDINÁRIA</a:t>
            </a:r>
          </a:p>
        </p:txBody>
      </p:sp>
      <p:cxnSp>
        <p:nvCxnSpPr>
          <p:cNvPr id="6" name="Conector reto 5"/>
          <p:cNvCxnSpPr/>
          <p:nvPr/>
        </p:nvCxnSpPr>
        <p:spPr>
          <a:xfrm>
            <a:off x="-36513" y="2205038"/>
            <a:ext cx="9144001" cy="0"/>
          </a:xfrm>
          <a:prstGeom prst="line">
            <a:avLst/>
          </a:prstGeom>
          <a:ln w="889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5" name="Retângulo 6"/>
          <p:cNvSpPr>
            <a:spLocks noChangeArrowheads="1"/>
          </p:cNvSpPr>
          <p:nvPr/>
        </p:nvSpPr>
        <p:spPr bwMode="auto">
          <a:xfrm>
            <a:off x="0" y="2286000"/>
            <a:ext cx="9107488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1200" b="1" dirty="0">
              <a:solidFill>
                <a:srgbClr val="FF3300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1200" b="1" dirty="0">
              <a:solidFill>
                <a:srgbClr val="FF3300"/>
              </a:solidFill>
              <a:cs typeface="Arial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pt-BR" sz="3200" b="1" dirty="0" smtClean="0">
                <a:solidFill>
                  <a:srgbClr val="0000FF"/>
                </a:solidFill>
                <a:cs typeface="Arial" charset="0"/>
              </a:rPr>
              <a:t>Acordos Judiciais (INSS e ECAD)</a:t>
            </a:r>
            <a:endParaRPr lang="pt-BR" sz="3200" b="1" dirty="0">
              <a:solidFill>
                <a:srgbClr val="0000FF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endParaRPr lang="pt-BR" sz="3200" b="1" dirty="0">
              <a:solidFill>
                <a:srgbClr val="0000FF"/>
              </a:solidFill>
              <a:cs typeface="Arial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pt-BR" sz="3200" b="1" dirty="0" smtClean="0">
                <a:solidFill>
                  <a:srgbClr val="0000FF"/>
                </a:solidFill>
                <a:cs typeface="Arial" charset="0"/>
              </a:rPr>
              <a:t>Empréstimos Bancários (Bradesco, </a:t>
            </a:r>
            <a:r>
              <a:rPr lang="pt-BR" sz="3200" b="1" dirty="0" err="1" smtClean="0">
                <a:solidFill>
                  <a:srgbClr val="0000FF"/>
                </a:solidFill>
                <a:cs typeface="Arial" charset="0"/>
              </a:rPr>
              <a:t>Sicredi</a:t>
            </a:r>
            <a:r>
              <a:rPr lang="pt-BR" sz="3200" b="1" dirty="0" smtClean="0">
                <a:solidFill>
                  <a:srgbClr val="0000FF"/>
                </a:solidFill>
                <a:cs typeface="Arial" charset="0"/>
              </a:rPr>
              <a:t>, Brasil </a:t>
            </a:r>
            <a:r>
              <a:rPr lang="pt-BR" sz="3200" b="1" dirty="0" err="1" smtClean="0">
                <a:solidFill>
                  <a:srgbClr val="0000FF"/>
                </a:solidFill>
                <a:cs typeface="Arial" charset="0"/>
              </a:rPr>
              <a:t>Card</a:t>
            </a:r>
            <a:r>
              <a:rPr lang="pt-BR" sz="3200" b="1" dirty="0" smtClean="0">
                <a:solidFill>
                  <a:srgbClr val="0000FF"/>
                </a:solidFill>
                <a:cs typeface="Arial" charset="0"/>
              </a:rPr>
              <a:t> e </a:t>
            </a:r>
            <a:r>
              <a:rPr lang="pt-BR" sz="3200" b="1" dirty="0" err="1" smtClean="0">
                <a:solidFill>
                  <a:srgbClr val="0000FF"/>
                </a:solidFill>
                <a:cs typeface="Arial" charset="0"/>
              </a:rPr>
              <a:t>Sicoob</a:t>
            </a:r>
            <a:r>
              <a:rPr lang="pt-BR" sz="3200" b="1" dirty="0" smtClean="0">
                <a:solidFill>
                  <a:srgbClr val="0000FF"/>
                </a:solidFill>
                <a:cs typeface="Arial" charset="0"/>
              </a:rPr>
              <a:t> </a:t>
            </a:r>
            <a:r>
              <a:rPr lang="pt-BR" sz="3200" b="1" dirty="0" err="1" smtClean="0">
                <a:solidFill>
                  <a:srgbClr val="0000FF"/>
                </a:solidFill>
                <a:cs typeface="Arial" charset="0"/>
              </a:rPr>
              <a:t>Credi</a:t>
            </a:r>
            <a:r>
              <a:rPr lang="pt-BR" sz="3200" b="1" dirty="0" smtClean="0">
                <a:solidFill>
                  <a:srgbClr val="0000FF"/>
                </a:solidFill>
                <a:cs typeface="Arial" charset="0"/>
              </a:rPr>
              <a:t> Rural.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pt-BR" sz="3200" b="1" dirty="0">
              <a:solidFill>
                <a:srgbClr val="0000FF"/>
              </a:solidFill>
              <a:cs typeface="Arial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pt-BR" sz="3200" b="1" dirty="0" smtClean="0">
                <a:solidFill>
                  <a:srgbClr val="0000FF"/>
                </a:solidFill>
                <a:cs typeface="Arial" charset="0"/>
              </a:rPr>
              <a:t>Saldos Bancários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pt-BR" sz="3200" b="1" dirty="0" smtClean="0">
              <a:solidFill>
                <a:srgbClr val="0000FF"/>
              </a:solidFill>
              <a:cs typeface="Arial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pt-BR" sz="3200" b="1" dirty="0" smtClean="0">
                <a:solidFill>
                  <a:srgbClr val="0000FF"/>
                </a:solidFill>
                <a:cs typeface="Arial" charset="0"/>
              </a:rPr>
              <a:t>Receitas à Receber</a:t>
            </a:r>
            <a:endParaRPr lang="pt-BR" sz="3200" b="1" dirty="0">
              <a:solidFill>
                <a:srgbClr val="0000FF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endParaRPr lang="pt-BR" sz="1400" b="1" dirty="0">
              <a:solidFill>
                <a:srgbClr val="000000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endParaRPr lang="pt-BR" sz="1400" b="1" dirty="0">
              <a:solidFill>
                <a:srgbClr val="000000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endParaRPr lang="pt-BR" sz="3200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1557338"/>
            <a:ext cx="9144000" cy="576262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None/>
            </a:pPr>
            <a:r>
              <a:rPr lang="pt-BR" b="1" dirty="0">
                <a:solidFill>
                  <a:srgbClr val="FF3300"/>
                </a:solidFill>
                <a:cs typeface="Arial" charset="0"/>
              </a:rPr>
              <a:t>Apresentação </a:t>
            </a:r>
            <a:r>
              <a:rPr lang="pt-BR" b="1" dirty="0" smtClean="0">
                <a:solidFill>
                  <a:srgbClr val="FF3300"/>
                </a:solidFill>
                <a:cs typeface="Arial" charset="0"/>
              </a:rPr>
              <a:t>Financeira</a:t>
            </a:r>
            <a:endParaRPr lang="pt-BR" b="1" dirty="0">
              <a:solidFill>
                <a:srgbClr val="FF3300"/>
              </a:solidFill>
              <a:cs typeface="Arial" charset="0"/>
            </a:endParaRPr>
          </a:p>
          <a:p>
            <a:pPr marL="0" indent="0" algn="ctr" eaLnBrk="1" hangingPunct="1">
              <a:buFont typeface="Arial" charset="0"/>
              <a:buNone/>
            </a:pPr>
            <a:endParaRPr lang="pt-BR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139456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1835696" y="546"/>
            <a:ext cx="7308304" cy="155679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pt-BR" b="1" dirty="0" smtClean="0"/>
              <a:t>ASSEMBLÉIA GERAL</a:t>
            </a:r>
          </a:p>
          <a:p>
            <a:pPr eaLnBrk="1" hangingPunct="1">
              <a:defRPr/>
            </a:pPr>
            <a:r>
              <a:rPr lang="pt-BR" b="1" dirty="0" smtClean="0"/>
              <a:t> ORDINÁRIA</a:t>
            </a:r>
          </a:p>
        </p:txBody>
      </p:sp>
      <p:sp>
        <p:nvSpPr>
          <p:cNvPr id="2053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1557338"/>
            <a:ext cx="9144000" cy="576262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None/>
            </a:pPr>
            <a:r>
              <a:rPr lang="pt-BR" b="1" dirty="0">
                <a:solidFill>
                  <a:srgbClr val="FF3300"/>
                </a:solidFill>
                <a:cs typeface="Arial" charset="0"/>
              </a:rPr>
              <a:t>Apresentação </a:t>
            </a:r>
            <a:r>
              <a:rPr lang="pt-BR" b="1" dirty="0" smtClean="0">
                <a:solidFill>
                  <a:srgbClr val="FF3300"/>
                </a:solidFill>
                <a:cs typeface="Arial" charset="0"/>
              </a:rPr>
              <a:t>Financeira</a:t>
            </a:r>
            <a:endParaRPr lang="pt-BR" b="1" dirty="0">
              <a:solidFill>
                <a:srgbClr val="FF3300"/>
              </a:solidFill>
              <a:cs typeface="Arial" charset="0"/>
            </a:endParaRPr>
          </a:p>
          <a:p>
            <a:pPr marL="0" indent="0" algn="ctr" eaLnBrk="1" hangingPunct="1">
              <a:buFont typeface="Arial" charset="0"/>
              <a:buNone/>
            </a:pPr>
            <a:endParaRPr lang="pt-BR" sz="4000" b="1" dirty="0" smtClean="0"/>
          </a:p>
        </p:txBody>
      </p:sp>
      <p:cxnSp>
        <p:nvCxnSpPr>
          <p:cNvPr id="6" name="Conector reto 5"/>
          <p:cNvCxnSpPr/>
          <p:nvPr/>
        </p:nvCxnSpPr>
        <p:spPr>
          <a:xfrm>
            <a:off x="-36513" y="2205038"/>
            <a:ext cx="9144001" cy="0"/>
          </a:xfrm>
          <a:prstGeom prst="line">
            <a:avLst/>
          </a:prstGeom>
          <a:ln w="889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5" name="Retângulo 6"/>
          <p:cNvSpPr>
            <a:spLocks noChangeArrowheads="1"/>
          </p:cNvSpPr>
          <p:nvPr/>
        </p:nvSpPr>
        <p:spPr bwMode="auto">
          <a:xfrm>
            <a:off x="0" y="2473726"/>
            <a:ext cx="9107488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 dirty="0">
              <a:solidFill>
                <a:srgbClr val="FF3300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 dirty="0">
              <a:solidFill>
                <a:srgbClr val="FF3300"/>
              </a:solidFill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4400" b="1" dirty="0" smtClean="0">
                <a:solidFill>
                  <a:srgbClr val="0000FF"/>
                </a:solidFill>
                <a:cs typeface="Arial" charset="0"/>
              </a:rPr>
              <a:t>Acordos Judiciais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4400" b="1" dirty="0" smtClean="0">
                <a:solidFill>
                  <a:srgbClr val="0000FF"/>
                </a:solidFill>
                <a:cs typeface="Arial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4400" b="1" dirty="0" smtClean="0">
                <a:solidFill>
                  <a:srgbClr val="0000FF"/>
                </a:solidFill>
                <a:cs typeface="Arial" charset="0"/>
              </a:rPr>
              <a:t>INSS e ECAD</a:t>
            </a:r>
            <a:endParaRPr lang="pt-BR" sz="4400" b="1" dirty="0">
              <a:solidFill>
                <a:srgbClr val="0000FF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endParaRPr lang="pt-BR" sz="4400" b="1" dirty="0">
              <a:solidFill>
                <a:srgbClr val="0000FF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000" b="1" dirty="0">
              <a:solidFill>
                <a:srgbClr val="000000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endParaRPr lang="pt-BR" sz="4400" b="1" dirty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55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1835696" y="0"/>
            <a:ext cx="7308304" cy="155679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pt-BR" b="1" dirty="0" smtClean="0"/>
              <a:t>ASSEMBLÉIA GERAL</a:t>
            </a:r>
          </a:p>
          <a:p>
            <a:pPr eaLnBrk="1" hangingPunct="1">
              <a:defRPr/>
            </a:pPr>
            <a:r>
              <a:rPr lang="pt-BR" b="1" dirty="0" smtClean="0"/>
              <a:t> ORDINÁRIA</a:t>
            </a:r>
          </a:p>
        </p:txBody>
      </p:sp>
      <p:sp>
        <p:nvSpPr>
          <p:cNvPr id="4101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1557338"/>
            <a:ext cx="9144000" cy="576262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3600" b="1" dirty="0" smtClean="0">
                <a:solidFill>
                  <a:srgbClr val="FF0000"/>
                </a:solidFill>
              </a:rPr>
              <a:t>PARCELAMENTO INSS</a:t>
            </a:r>
          </a:p>
          <a:p>
            <a:pPr marL="0" indent="0" algn="ctr" eaLnBrk="1" hangingPunct="1">
              <a:buFont typeface="Arial" charset="0"/>
              <a:buNone/>
            </a:pPr>
            <a:endParaRPr lang="pt-BR" sz="3600" b="1" dirty="0">
              <a:solidFill>
                <a:srgbClr val="FF0000"/>
              </a:solidFill>
            </a:endParaRPr>
          </a:p>
          <a:p>
            <a:pPr marL="0" indent="0" algn="ctr" eaLnBrk="1" hangingPunct="1">
              <a:buFont typeface="Arial" charset="0"/>
              <a:buNone/>
            </a:pPr>
            <a:endParaRPr lang="pt-BR" sz="3600" b="1" dirty="0" smtClean="0">
              <a:solidFill>
                <a:srgbClr val="FF0000"/>
              </a:solidFill>
            </a:endParaRPr>
          </a:p>
          <a:p>
            <a:pPr marL="0" indent="0" algn="ctr" eaLnBrk="1" hangingPunct="1">
              <a:buFont typeface="Arial" charset="0"/>
              <a:buNone/>
            </a:pPr>
            <a:endParaRPr lang="pt-BR" sz="3600" b="1" dirty="0">
              <a:solidFill>
                <a:srgbClr val="FF0000"/>
              </a:solidFill>
            </a:endParaRPr>
          </a:p>
          <a:p>
            <a:pPr marL="0" indent="0" algn="ctr" eaLnBrk="1" hangingPunct="1">
              <a:buFont typeface="Arial" charset="0"/>
              <a:buNone/>
            </a:pPr>
            <a:endParaRPr lang="pt-BR" sz="3600" b="1" dirty="0" smtClean="0">
              <a:solidFill>
                <a:srgbClr val="FF0000"/>
              </a:solidFill>
            </a:endParaRPr>
          </a:p>
          <a:p>
            <a:pPr marL="0" indent="0" algn="ctr" eaLnBrk="1" hangingPunct="1">
              <a:buFont typeface="Arial" charset="0"/>
              <a:buNone/>
            </a:pPr>
            <a:endParaRPr lang="pt-BR" sz="4400" b="1" dirty="0" smtClean="0">
              <a:solidFill>
                <a:srgbClr val="FF0000"/>
              </a:solidFill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-36513" y="2205038"/>
            <a:ext cx="9144001" cy="0"/>
          </a:xfrm>
          <a:prstGeom prst="line">
            <a:avLst/>
          </a:prstGeom>
          <a:ln w="889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3" name="Retângulo 6"/>
          <p:cNvSpPr>
            <a:spLocks noChangeArrowheads="1"/>
          </p:cNvSpPr>
          <p:nvPr/>
        </p:nvSpPr>
        <p:spPr bwMode="auto">
          <a:xfrm>
            <a:off x="0" y="2286000"/>
            <a:ext cx="9107488" cy="538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800" b="1" dirty="0" err="1" smtClean="0">
                <a:solidFill>
                  <a:srgbClr val="0000FF"/>
                </a:solidFill>
                <a:cs typeface="Arial" charset="0"/>
              </a:rPr>
              <a:t>Vlr</a:t>
            </a:r>
            <a:r>
              <a:rPr lang="pt-BR" sz="2800" b="1" dirty="0" smtClean="0">
                <a:solidFill>
                  <a:srgbClr val="0000FF"/>
                </a:solidFill>
                <a:cs typeface="Arial" charset="0"/>
              </a:rPr>
              <a:t>. Consolidado ...................................    R$  784.905,30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800" b="1" dirty="0" err="1" smtClean="0">
                <a:solidFill>
                  <a:srgbClr val="0000FF"/>
                </a:solidFill>
                <a:cs typeface="Arial" charset="0"/>
              </a:rPr>
              <a:t>Vlr</a:t>
            </a:r>
            <a:r>
              <a:rPr lang="pt-BR" sz="2800" b="1" dirty="0" smtClean="0">
                <a:solidFill>
                  <a:srgbClr val="0000FF"/>
                </a:solidFill>
                <a:cs typeface="Arial" charset="0"/>
              </a:rPr>
              <a:t>. Pago................................................   R$    37.891,98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800" b="1" dirty="0" err="1" smtClean="0">
                <a:solidFill>
                  <a:srgbClr val="FF0000"/>
                </a:solidFill>
                <a:cs typeface="Arial" charset="0"/>
              </a:rPr>
              <a:t>Vlr</a:t>
            </a:r>
            <a:r>
              <a:rPr lang="pt-BR" sz="2800" b="1" dirty="0" smtClean="0">
                <a:solidFill>
                  <a:srgbClr val="FF0000"/>
                </a:solidFill>
                <a:cs typeface="Arial" charset="0"/>
              </a:rPr>
              <a:t>. Parcelado .......................................   R$  747.013,32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pt-BR" sz="1600" b="1" dirty="0" smtClean="0">
              <a:solidFill>
                <a:srgbClr val="0000FF"/>
              </a:solidFill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2800" b="1" dirty="0" smtClean="0">
                <a:solidFill>
                  <a:srgbClr val="FF3300"/>
                </a:solidFill>
                <a:cs typeface="Arial" charset="0"/>
              </a:rPr>
              <a:t>    </a:t>
            </a:r>
            <a:r>
              <a:rPr lang="pt-BR" sz="2400" b="1" dirty="0" smtClean="0">
                <a:solidFill>
                  <a:srgbClr val="007434"/>
                </a:solidFill>
                <a:cs typeface="Arial" charset="0"/>
              </a:rPr>
              <a:t>Negociado em 145 parcelas de R$ 5.413,14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2400" b="1" dirty="0" smtClean="0">
                <a:solidFill>
                  <a:srgbClr val="007434"/>
                </a:solidFill>
                <a:cs typeface="Arial" charset="0"/>
              </a:rPr>
              <a:t>(Agosto de 2018 a Janeiro de 2030)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 sz="1600" b="1" dirty="0" smtClean="0">
              <a:solidFill>
                <a:srgbClr val="007434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800" b="1" dirty="0" smtClean="0">
              <a:solidFill>
                <a:srgbClr val="007434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2000" b="1" dirty="0" smtClean="0">
                <a:solidFill>
                  <a:srgbClr val="C00000"/>
                </a:solidFill>
                <a:cs typeface="Arial" charset="0"/>
              </a:rPr>
              <a:t>Valores estimados à pagar por ano: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2000" b="1" dirty="0" smtClean="0">
                <a:solidFill>
                  <a:srgbClr val="0000FF"/>
                </a:solidFill>
                <a:cs typeface="Arial" charset="0"/>
              </a:rPr>
              <a:t>2018 -  R$ 27.065,70                 2019 – R$ 64.957,68                        2020 – R$ 64.957,68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b="1" dirty="0" smtClean="0">
                <a:solidFill>
                  <a:srgbClr val="0000FF"/>
                </a:solidFill>
                <a:cs typeface="Arial" charset="0"/>
              </a:rPr>
              <a:t>2021 – R$ 64.957,68                 2022 – R$ 64.957,68                        2023 – R$ 64.957,68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b="1" dirty="0" smtClean="0">
                <a:solidFill>
                  <a:srgbClr val="0000FF"/>
                </a:solidFill>
                <a:cs typeface="Arial" charset="0"/>
              </a:rPr>
              <a:t>2024 – R$ 64.957,68                 2025 – R$ 64.957,68                        2026 – R$ 64.957,68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b="1" dirty="0" smtClean="0">
                <a:solidFill>
                  <a:srgbClr val="0000FF"/>
                </a:solidFill>
                <a:cs typeface="Arial" charset="0"/>
              </a:rPr>
              <a:t>2027 – R$ 64.957,68                 2028 – R$ 64.957,68                        2029 – R$ 64.957,68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b="1" dirty="0" smtClean="0">
                <a:solidFill>
                  <a:srgbClr val="0000FF"/>
                </a:solidFill>
                <a:cs typeface="Arial" charset="0"/>
              </a:rPr>
              <a:t>2030 – R$   5.413,14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b="1" dirty="0" smtClean="0">
                <a:solidFill>
                  <a:srgbClr val="006600"/>
                </a:solidFill>
                <a:cs typeface="Arial" charset="0"/>
              </a:rPr>
              <a:t>     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b="1" dirty="0" smtClean="0">
                <a:solidFill>
                  <a:srgbClr val="006600"/>
                </a:solidFill>
                <a:cs typeface="Arial" charset="0"/>
              </a:rPr>
              <a:t>   </a:t>
            </a:r>
            <a:endParaRPr lang="pt-BR" sz="1200" b="1" dirty="0">
              <a:solidFill>
                <a:srgbClr val="FF33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21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1835696" y="0"/>
            <a:ext cx="7308304" cy="155679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pt-BR" b="1" dirty="0" smtClean="0"/>
              <a:t>ASSEMBLÉIA GERAL</a:t>
            </a:r>
          </a:p>
          <a:p>
            <a:pPr eaLnBrk="1" hangingPunct="1">
              <a:defRPr/>
            </a:pPr>
            <a:r>
              <a:rPr lang="pt-BR" b="1" dirty="0" smtClean="0"/>
              <a:t> ORDINÁRIA</a:t>
            </a:r>
          </a:p>
        </p:txBody>
      </p:sp>
      <p:sp>
        <p:nvSpPr>
          <p:cNvPr id="5125" name="Subtítulo 2"/>
          <p:cNvSpPr>
            <a:spLocks noGrp="1"/>
          </p:cNvSpPr>
          <p:nvPr>
            <p:ph type="subTitle" idx="4294967295"/>
          </p:nvPr>
        </p:nvSpPr>
        <p:spPr>
          <a:xfrm>
            <a:off x="-36512" y="1484784"/>
            <a:ext cx="9144000" cy="576262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3600" b="1" dirty="0" smtClean="0">
                <a:solidFill>
                  <a:srgbClr val="FF0000"/>
                </a:solidFill>
              </a:rPr>
              <a:t>PARCELAMENTO ECAD</a:t>
            </a:r>
          </a:p>
          <a:p>
            <a:pPr marL="0" indent="0" algn="ctr" eaLnBrk="1" hangingPunct="1">
              <a:buFont typeface="Arial" charset="0"/>
              <a:buNone/>
            </a:pPr>
            <a:endParaRPr lang="pt-BR" sz="4400" b="1" dirty="0" smtClean="0">
              <a:solidFill>
                <a:srgbClr val="FF0000"/>
              </a:solidFill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-36513" y="2132856"/>
            <a:ext cx="9144001" cy="0"/>
          </a:xfrm>
          <a:prstGeom prst="line">
            <a:avLst/>
          </a:prstGeom>
          <a:ln w="889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7" name="Retângulo 6"/>
          <p:cNvSpPr>
            <a:spLocks noChangeArrowheads="1"/>
          </p:cNvSpPr>
          <p:nvPr/>
        </p:nvSpPr>
        <p:spPr bwMode="auto">
          <a:xfrm>
            <a:off x="72008" y="2132856"/>
            <a:ext cx="8964488" cy="5709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</a:pPr>
            <a:endParaRPr lang="pt-BR" sz="800" b="1" dirty="0">
              <a:solidFill>
                <a:srgbClr val="FF3300"/>
              </a:solidFill>
              <a:cs typeface="Arial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600" b="1" dirty="0" err="1" smtClean="0">
                <a:solidFill>
                  <a:srgbClr val="0000FF"/>
                </a:solidFill>
                <a:cs typeface="Arial" charset="0"/>
              </a:rPr>
              <a:t>Vlr</a:t>
            </a:r>
            <a:r>
              <a:rPr lang="pt-BR" sz="2600" b="1" dirty="0" smtClean="0">
                <a:solidFill>
                  <a:srgbClr val="0000FF"/>
                </a:solidFill>
                <a:cs typeface="Arial" charset="0"/>
              </a:rPr>
              <a:t>. Débito de 04/2004 até 03/2012 .............. R$ 485.637,70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600" b="1" dirty="0" err="1" smtClean="0">
                <a:solidFill>
                  <a:srgbClr val="0000FF"/>
                </a:solidFill>
                <a:cs typeface="Arial" charset="0"/>
              </a:rPr>
              <a:t>Vlr</a:t>
            </a:r>
            <a:r>
              <a:rPr lang="pt-BR" sz="2600" b="1" dirty="0" smtClean="0">
                <a:solidFill>
                  <a:srgbClr val="0000FF"/>
                </a:solidFill>
                <a:cs typeface="Arial" charset="0"/>
              </a:rPr>
              <a:t>. Desc. Concedido do Acordo....................  R$ 187.089,35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2600" b="1" dirty="0" smtClean="0">
                <a:solidFill>
                  <a:srgbClr val="0000FF"/>
                </a:solidFill>
                <a:cs typeface="Arial" charset="0"/>
              </a:rPr>
              <a:t>      </a:t>
            </a:r>
            <a:r>
              <a:rPr lang="pt-BR" sz="2600" b="1" dirty="0" err="1" smtClean="0">
                <a:solidFill>
                  <a:srgbClr val="FF0000"/>
                </a:solidFill>
                <a:cs typeface="Arial" charset="0"/>
              </a:rPr>
              <a:t>Vlr</a:t>
            </a:r>
            <a:r>
              <a:rPr lang="pt-BR" sz="2600" b="1" dirty="0" smtClean="0">
                <a:solidFill>
                  <a:srgbClr val="FF0000"/>
                </a:solidFill>
                <a:cs typeface="Arial" charset="0"/>
              </a:rPr>
              <a:t>. da Dívida ...............................................  R$ 298.548,35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600" b="1" dirty="0" err="1" smtClean="0">
                <a:solidFill>
                  <a:srgbClr val="0000FF"/>
                </a:solidFill>
                <a:cs typeface="Arial" charset="0"/>
              </a:rPr>
              <a:t>Vlr</a:t>
            </a:r>
            <a:r>
              <a:rPr lang="pt-BR" sz="2600" b="1" dirty="0" smtClean="0">
                <a:solidFill>
                  <a:srgbClr val="0000FF"/>
                </a:solidFill>
                <a:cs typeface="Arial" charset="0"/>
              </a:rPr>
              <a:t>. Honorários Advocatícios ........................  R$   33.773,39</a:t>
            </a:r>
            <a:r>
              <a:rPr lang="pt-BR" sz="2600" b="1" dirty="0" smtClean="0">
                <a:solidFill>
                  <a:srgbClr val="FF3300"/>
                </a:solidFill>
                <a:cs typeface="Arial" charset="0"/>
              </a:rPr>
              <a:t> 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600" b="1" dirty="0" err="1" smtClean="0">
                <a:solidFill>
                  <a:srgbClr val="0000FF"/>
                </a:solidFill>
                <a:cs typeface="Arial" charset="0"/>
              </a:rPr>
              <a:t>Vlr</a:t>
            </a:r>
            <a:r>
              <a:rPr lang="pt-BR" sz="2600" b="1" dirty="0" smtClean="0">
                <a:solidFill>
                  <a:srgbClr val="0000FF"/>
                </a:solidFill>
                <a:cs typeface="Arial" charset="0"/>
              </a:rPr>
              <a:t>. da entrada mediante acordo...................  R$   48.160,00 </a:t>
            </a:r>
            <a:r>
              <a:rPr lang="pt-BR" sz="2600" b="1" dirty="0" err="1" smtClean="0">
                <a:solidFill>
                  <a:srgbClr val="FF0000"/>
                </a:solidFill>
                <a:cs typeface="Arial" charset="0"/>
              </a:rPr>
              <a:t>Vlr</a:t>
            </a:r>
            <a:r>
              <a:rPr lang="pt-BR" sz="2600" b="1" dirty="0" smtClean="0">
                <a:solidFill>
                  <a:srgbClr val="FF0000"/>
                </a:solidFill>
                <a:cs typeface="Arial" charset="0"/>
              </a:rPr>
              <a:t>. do Débito ..............................................  R$ 216.614,92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 sz="500" b="1" dirty="0" smtClean="0">
              <a:solidFill>
                <a:srgbClr val="FF0000"/>
              </a:solidFill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2400" b="1" dirty="0" smtClean="0">
                <a:solidFill>
                  <a:srgbClr val="007434"/>
                </a:solidFill>
                <a:cs typeface="Arial" charset="0"/>
              </a:rPr>
              <a:t> Negociado em 59 parcelas de R$ 3.734,74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2400" b="1" dirty="0" err="1" smtClean="0">
                <a:solidFill>
                  <a:srgbClr val="007434"/>
                </a:solidFill>
                <a:cs typeface="Arial" charset="0"/>
              </a:rPr>
              <a:t>Jullho</a:t>
            </a:r>
            <a:r>
              <a:rPr lang="pt-BR" sz="2400" b="1" dirty="0" smtClean="0">
                <a:solidFill>
                  <a:srgbClr val="007434"/>
                </a:solidFill>
                <a:cs typeface="Arial" charset="0"/>
              </a:rPr>
              <a:t> de 2018 a Maio de 2023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pt-BR" sz="800" b="1" dirty="0" smtClean="0">
              <a:solidFill>
                <a:srgbClr val="006600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2000" b="1" dirty="0">
                <a:solidFill>
                  <a:srgbClr val="C00000"/>
                </a:solidFill>
                <a:cs typeface="Arial" charset="0"/>
              </a:rPr>
              <a:t>Valores estimados à pagar por ano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2000" b="1" dirty="0">
                <a:solidFill>
                  <a:srgbClr val="0000FF"/>
                </a:solidFill>
                <a:cs typeface="Arial" charset="0"/>
              </a:rPr>
              <a:t>2018 -  R$ </a:t>
            </a:r>
            <a:r>
              <a:rPr lang="pt-BR" sz="2000" b="1" dirty="0" smtClean="0">
                <a:solidFill>
                  <a:srgbClr val="0000FF"/>
                </a:solidFill>
                <a:cs typeface="Arial" charset="0"/>
              </a:rPr>
              <a:t>18.673,70                 </a:t>
            </a:r>
            <a:r>
              <a:rPr lang="pt-BR" sz="2000" b="1" dirty="0">
                <a:solidFill>
                  <a:srgbClr val="0000FF"/>
                </a:solidFill>
                <a:cs typeface="Arial" charset="0"/>
              </a:rPr>
              <a:t>2019 – R$ </a:t>
            </a:r>
            <a:r>
              <a:rPr lang="pt-BR" sz="2000" b="1" dirty="0" smtClean="0">
                <a:solidFill>
                  <a:srgbClr val="0000FF"/>
                </a:solidFill>
                <a:cs typeface="Arial" charset="0"/>
              </a:rPr>
              <a:t>44.816,88                        </a:t>
            </a:r>
            <a:r>
              <a:rPr lang="pt-BR" sz="2000" b="1" dirty="0">
                <a:solidFill>
                  <a:srgbClr val="0000FF"/>
                </a:solidFill>
                <a:cs typeface="Arial" charset="0"/>
              </a:rPr>
              <a:t>2020 – R$ </a:t>
            </a:r>
            <a:r>
              <a:rPr lang="pt-BR" sz="2000" b="1" dirty="0" smtClean="0">
                <a:solidFill>
                  <a:srgbClr val="0000FF"/>
                </a:solidFill>
                <a:cs typeface="Arial" charset="0"/>
              </a:rPr>
              <a:t>44.816,88</a:t>
            </a:r>
            <a:endParaRPr lang="pt-BR" sz="2000" b="1" dirty="0">
              <a:solidFill>
                <a:srgbClr val="0000FF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b="1" dirty="0">
                <a:solidFill>
                  <a:srgbClr val="0000FF"/>
                </a:solidFill>
                <a:cs typeface="Arial" charset="0"/>
              </a:rPr>
              <a:t>2021 – R$ </a:t>
            </a:r>
            <a:r>
              <a:rPr lang="pt-BR" sz="2000" b="1" dirty="0" smtClean="0">
                <a:solidFill>
                  <a:srgbClr val="0000FF"/>
                </a:solidFill>
                <a:cs typeface="Arial" charset="0"/>
              </a:rPr>
              <a:t>44.816,88                 </a:t>
            </a:r>
            <a:r>
              <a:rPr lang="pt-BR" sz="2000" b="1" dirty="0">
                <a:solidFill>
                  <a:srgbClr val="0000FF"/>
                </a:solidFill>
                <a:cs typeface="Arial" charset="0"/>
              </a:rPr>
              <a:t>2022 – R$ </a:t>
            </a:r>
            <a:r>
              <a:rPr lang="pt-BR" sz="2000" b="1" dirty="0" smtClean="0">
                <a:solidFill>
                  <a:srgbClr val="0000FF"/>
                </a:solidFill>
                <a:cs typeface="Arial" charset="0"/>
              </a:rPr>
              <a:t>44.816,88                        </a:t>
            </a:r>
            <a:r>
              <a:rPr lang="pt-BR" sz="2000" b="1" dirty="0">
                <a:solidFill>
                  <a:srgbClr val="0000FF"/>
                </a:solidFill>
                <a:cs typeface="Arial" charset="0"/>
              </a:rPr>
              <a:t>2023 – R$ </a:t>
            </a:r>
            <a:r>
              <a:rPr lang="pt-BR" sz="2000" b="1" dirty="0" smtClean="0">
                <a:solidFill>
                  <a:srgbClr val="0000FF"/>
                </a:solidFill>
                <a:cs typeface="Arial" charset="0"/>
              </a:rPr>
              <a:t>18.673,70</a:t>
            </a:r>
            <a:endParaRPr lang="pt-BR" sz="2000" b="1" dirty="0">
              <a:solidFill>
                <a:srgbClr val="0000FF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000" b="1" dirty="0">
              <a:solidFill>
                <a:srgbClr val="006600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pt-BR" sz="2000" b="1" dirty="0" smtClean="0">
              <a:solidFill>
                <a:srgbClr val="006600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endParaRPr lang="pt-BR" sz="2000" b="1" dirty="0" smtClean="0">
              <a:solidFill>
                <a:srgbClr val="006600"/>
              </a:solidFill>
              <a:cs typeface="Arial" charset="0"/>
            </a:endParaRPr>
          </a:p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</a:pPr>
            <a:endParaRPr lang="pt-BR" sz="2000" b="1" dirty="0">
              <a:solidFill>
                <a:srgbClr val="FF33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21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1835696" y="0"/>
            <a:ext cx="7308304" cy="155679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pt-BR" b="1" dirty="0" smtClean="0"/>
              <a:t>ASSEMBLÉIA GERAL</a:t>
            </a:r>
          </a:p>
          <a:p>
            <a:pPr eaLnBrk="1" hangingPunct="1">
              <a:defRPr/>
            </a:pPr>
            <a:r>
              <a:rPr lang="pt-BR" b="1" dirty="0" smtClean="0"/>
              <a:t> ORDINÁRIA</a:t>
            </a:r>
          </a:p>
        </p:txBody>
      </p:sp>
      <p:sp>
        <p:nvSpPr>
          <p:cNvPr id="3077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1556792"/>
            <a:ext cx="9144000" cy="647700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endParaRPr lang="pt-BR" sz="800" b="1" dirty="0" smtClean="0">
              <a:solidFill>
                <a:srgbClr val="C00000"/>
              </a:solidFill>
            </a:endParaRPr>
          </a:p>
          <a:p>
            <a:pPr marL="0" indent="0" algn="ctr" eaLnBrk="1" hangingPunct="1">
              <a:buFont typeface="Arial" charset="0"/>
              <a:buNone/>
            </a:pPr>
            <a:endParaRPr lang="pt-BR" sz="800" b="1" dirty="0">
              <a:solidFill>
                <a:srgbClr val="C00000"/>
              </a:solidFill>
            </a:endParaRPr>
          </a:p>
          <a:p>
            <a:pPr marL="0" indent="0" algn="ctr" eaLnBrk="1" hangingPunct="1">
              <a:buFont typeface="Arial" charset="0"/>
              <a:buNone/>
            </a:pPr>
            <a:endParaRPr lang="pt-BR" sz="800" b="1" dirty="0" smtClean="0">
              <a:solidFill>
                <a:srgbClr val="C00000"/>
              </a:solidFill>
            </a:endParaRPr>
          </a:p>
          <a:p>
            <a:pPr marL="0" indent="0" algn="ctr" eaLnBrk="1" hangingPunct="1">
              <a:buFont typeface="Arial" charset="0"/>
              <a:buNone/>
            </a:pPr>
            <a:endParaRPr lang="pt-BR" sz="800" b="1" dirty="0">
              <a:solidFill>
                <a:srgbClr val="C00000"/>
              </a:solidFill>
            </a:endParaRPr>
          </a:p>
          <a:p>
            <a:pPr marL="0" indent="0" algn="ctr" eaLnBrk="1" hangingPunct="1">
              <a:buFont typeface="Arial" charset="0"/>
              <a:buNone/>
            </a:pPr>
            <a:endParaRPr lang="pt-BR" sz="800" b="1" dirty="0" smtClean="0">
              <a:solidFill>
                <a:srgbClr val="C00000"/>
              </a:solidFill>
            </a:endParaRPr>
          </a:p>
          <a:p>
            <a:pPr marL="0" indent="0" algn="ctr" eaLnBrk="1" hangingPunct="1">
              <a:buFont typeface="Arial" charset="0"/>
              <a:buNone/>
            </a:pPr>
            <a:endParaRPr lang="pt-BR" sz="800" b="1" dirty="0">
              <a:solidFill>
                <a:srgbClr val="C00000"/>
              </a:solidFill>
            </a:endParaRPr>
          </a:p>
          <a:p>
            <a:pPr marL="0" indent="0" algn="ctr" eaLnBrk="1" hangingPunct="1">
              <a:buFont typeface="Arial" charset="0"/>
              <a:buNone/>
            </a:pPr>
            <a:endParaRPr lang="pt-BR" sz="800" b="1" dirty="0" smtClean="0">
              <a:solidFill>
                <a:srgbClr val="C00000"/>
              </a:solidFill>
            </a:endParaRPr>
          </a:p>
          <a:p>
            <a:pPr marL="0" indent="0" algn="ctr" eaLnBrk="1" hangingPunct="1">
              <a:buFont typeface="Arial" charset="0"/>
              <a:buNone/>
            </a:pPr>
            <a:endParaRPr lang="pt-BR" sz="800" b="1" dirty="0" smtClean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pt-BR" sz="2800" b="1" dirty="0" smtClean="0">
                <a:solidFill>
                  <a:srgbClr val="0000FF"/>
                </a:solidFill>
              </a:rPr>
              <a:t>INSS ....................................................R$        747.013,32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pt-BR" sz="2800" b="1" dirty="0" smtClean="0">
                <a:solidFill>
                  <a:srgbClr val="0000FF"/>
                </a:solidFill>
              </a:rPr>
              <a:t>ECAD...................................................R$        216.614,92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pt-BR" sz="2800" b="1" dirty="0" smtClean="0">
              <a:solidFill>
                <a:srgbClr val="0000FF"/>
              </a:solidFill>
            </a:endParaRPr>
          </a:p>
          <a:p>
            <a:pPr marL="0" indent="0" eaLnBrk="1" hangingPunct="1">
              <a:buNone/>
            </a:pPr>
            <a:r>
              <a:rPr lang="pt-BR" sz="2800" b="1" dirty="0" smtClean="0"/>
              <a:t>       </a:t>
            </a:r>
            <a:r>
              <a:rPr lang="pt-BR" sz="2800" b="1" dirty="0" smtClean="0">
                <a:solidFill>
                  <a:srgbClr val="FF0000"/>
                </a:solidFill>
              </a:rPr>
              <a:t> TOTAL ACORDOS JUDICIAIS..............R$        963.628,24   </a:t>
            </a:r>
          </a:p>
          <a:p>
            <a:pPr marL="0" indent="0" eaLnBrk="1" hangingPunct="1">
              <a:buNone/>
            </a:pPr>
            <a:endParaRPr lang="pt-BR" sz="3600" b="1" dirty="0"/>
          </a:p>
          <a:p>
            <a:pPr eaLnBrk="1" hangingPunct="1">
              <a:buFont typeface="Wingdings" panose="05000000000000000000" pitchFamily="2" charset="2"/>
              <a:buChar char="Ø"/>
            </a:pPr>
            <a:endParaRPr lang="pt-BR" sz="3600" b="1" dirty="0" smtClean="0"/>
          </a:p>
        </p:txBody>
      </p:sp>
      <p:cxnSp>
        <p:nvCxnSpPr>
          <p:cNvPr id="6" name="Conector reto 5"/>
          <p:cNvCxnSpPr/>
          <p:nvPr/>
        </p:nvCxnSpPr>
        <p:spPr>
          <a:xfrm>
            <a:off x="-36513" y="2205038"/>
            <a:ext cx="9144001" cy="0"/>
          </a:xfrm>
          <a:prstGeom prst="line">
            <a:avLst/>
          </a:prstGeom>
          <a:ln w="889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btítulo 2"/>
          <p:cNvSpPr txBox="1">
            <a:spLocks/>
          </p:cNvSpPr>
          <p:nvPr/>
        </p:nvSpPr>
        <p:spPr bwMode="auto">
          <a:xfrm>
            <a:off x="0" y="1557338"/>
            <a:ext cx="91440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pt-BR" b="1" kern="0" dirty="0" smtClean="0">
                <a:solidFill>
                  <a:srgbClr val="FF3300"/>
                </a:solidFill>
                <a:cs typeface="Arial" charset="0"/>
              </a:rPr>
              <a:t>Apresentação Financeira</a:t>
            </a:r>
          </a:p>
          <a:p>
            <a:pPr marL="0" indent="0" algn="ctr" eaLnBrk="1" hangingPunct="1">
              <a:buFont typeface="Arial" charset="0"/>
              <a:buNone/>
            </a:pPr>
            <a:endParaRPr lang="pt-BR" sz="4000" b="1" kern="0" dirty="0" smtClean="0"/>
          </a:p>
        </p:txBody>
      </p:sp>
    </p:spTree>
    <p:extLst>
      <p:ext uri="{BB962C8B-B14F-4D97-AF65-F5344CB8AC3E}">
        <p14:creationId xmlns:p14="http://schemas.microsoft.com/office/powerpoint/2010/main" val="168644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1835696" y="546"/>
            <a:ext cx="7308304" cy="155679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pt-BR" b="1" dirty="0" smtClean="0"/>
              <a:t>ASSEMBLÉIA GERAL</a:t>
            </a:r>
          </a:p>
          <a:p>
            <a:pPr eaLnBrk="1" hangingPunct="1">
              <a:defRPr/>
            </a:pPr>
            <a:r>
              <a:rPr lang="pt-BR" b="1" dirty="0" smtClean="0"/>
              <a:t> ORDINÁRIA</a:t>
            </a:r>
          </a:p>
        </p:txBody>
      </p:sp>
      <p:sp>
        <p:nvSpPr>
          <p:cNvPr id="2053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1557338"/>
            <a:ext cx="9144000" cy="576262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None/>
            </a:pPr>
            <a:r>
              <a:rPr lang="pt-BR" b="1" dirty="0">
                <a:solidFill>
                  <a:srgbClr val="FF3300"/>
                </a:solidFill>
                <a:cs typeface="Arial" charset="0"/>
              </a:rPr>
              <a:t>Apresentação </a:t>
            </a:r>
            <a:r>
              <a:rPr lang="pt-BR" b="1" dirty="0" smtClean="0">
                <a:solidFill>
                  <a:srgbClr val="FF3300"/>
                </a:solidFill>
                <a:cs typeface="Arial" charset="0"/>
              </a:rPr>
              <a:t>Financeira</a:t>
            </a:r>
            <a:endParaRPr lang="pt-BR" b="1" dirty="0">
              <a:solidFill>
                <a:srgbClr val="FF3300"/>
              </a:solidFill>
              <a:cs typeface="Arial" charset="0"/>
            </a:endParaRPr>
          </a:p>
          <a:p>
            <a:pPr marL="0" indent="0" algn="ctr" eaLnBrk="1" hangingPunct="1">
              <a:buFont typeface="Arial" charset="0"/>
              <a:buNone/>
            </a:pPr>
            <a:endParaRPr lang="pt-BR" sz="4000" b="1" dirty="0" smtClean="0"/>
          </a:p>
        </p:txBody>
      </p:sp>
      <p:cxnSp>
        <p:nvCxnSpPr>
          <p:cNvPr id="6" name="Conector reto 5"/>
          <p:cNvCxnSpPr/>
          <p:nvPr/>
        </p:nvCxnSpPr>
        <p:spPr>
          <a:xfrm>
            <a:off x="-36513" y="2205038"/>
            <a:ext cx="9144001" cy="0"/>
          </a:xfrm>
          <a:prstGeom prst="line">
            <a:avLst/>
          </a:prstGeom>
          <a:ln w="889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5" name="Retângulo 6"/>
          <p:cNvSpPr>
            <a:spLocks noChangeArrowheads="1"/>
          </p:cNvSpPr>
          <p:nvPr/>
        </p:nvSpPr>
        <p:spPr bwMode="auto">
          <a:xfrm>
            <a:off x="0" y="2473726"/>
            <a:ext cx="9107488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 dirty="0">
              <a:solidFill>
                <a:srgbClr val="FF3300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 dirty="0">
              <a:solidFill>
                <a:srgbClr val="FF3300"/>
              </a:solidFill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4400" b="1" dirty="0">
                <a:solidFill>
                  <a:srgbClr val="0000FF"/>
                </a:solidFill>
                <a:cs typeface="Arial" charset="0"/>
              </a:rPr>
              <a:t>Empréstimos Bancários </a:t>
            </a:r>
            <a:endParaRPr lang="pt-BR" sz="4400" b="1" dirty="0" smtClean="0">
              <a:solidFill>
                <a:srgbClr val="0000FF"/>
              </a:solidFill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 sz="4400" b="1" dirty="0" smtClean="0">
              <a:solidFill>
                <a:srgbClr val="0000FF"/>
              </a:solidFill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4000" b="1" dirty="0" smtClean="0">
                <a:solidFill>
                  <a:srgbClr val="0000FF"/>
                </a:solidFill>
                <a:cs typeface="Arial" charset="0"/>
              </a:rPr>
              <a:t>Bradesco / </a:t>
            </a:r>
            <a:r>
              <a:rPr lang="pt-BR" sz="4000" b="1" dirty="0" err="1" smtClean="0">
                <a:solidFill>
                  <a:srgbClr val="0000FF"/>
                </a:solidFill>
                <a:cs typeface="Arial" charset="0"/>
              </a:rPr>
              <a:t>Sicredi</a:t>
            </a:r>
            <a:r>
              <a:rPr lang="pt-BR" sz="4000" b="1" dirty="0" smtClean="0">
                <a:solidFill>
                  <a:srgbClr val="0000FF"/>
                </a:solidFill>
                <a:cs typeface="Arial" charset="0"/>
              </a:rPr>
              <a:t> / </a:t>
            </a:r>
            <a:r>
              <a:rPr lang="pt-BR" sz="4000" b="1" dirty="0">
                <a:solidFill>
                  <a:srgbClr val="0000FF"/>
                </a:solidFill>
                <a:cs typeface="Arial" charset="0"/>
              </a:rPr>
              <a:t>Brasil </a:t>
            </a:r>
            <a:r>
              <a:rPr lang="pt-BR" sz="4000" b="1" dirty="0" err="1">
                <a:solidFill>
                  <a:srgbClr val="0000FF"/>
                </a:solidFill>
                <a:cs typeface="Arial" charset="0"/>
              </a:rPr>
              <a:t>Card</a:t>
            </a:r>
            <a:r>
              <a:rPr lang="pt-BR" sz="4000" b="1" dirty="0">
                <a:solidFill>
                  <a:srgbClr val="0000FF"/>
                </a:solidFill>
                <a:cs typeface="Arial" charset="0"/>
              </a:rPr>
              <a:t> </a:t>
            </a:r>
            <a:r>
              <a:rPr lang="pt-BR" sz="4000" b="1" dirty="0" smtClean="0">
                <a:solidFill>
                  <a:srgbClr val="0000FF"/>
                </a:solidFill>
                <a:cs typeface="Arial" charset="0"/>
              </a:rPr>
              <a:t>/ </a:t>
            </a:r>
            <a:r>
              <a:rPr lang="pt-BR" sz="4000" b="1" dirty="0" err="1">
                <a:solidFill>
                  <a:srgbClr val="0000FF"/>
                </a:solidFill>
                <a:cs typeface="Arial" charset="0"/>
              </a:rPr>
              <a:t>Sicoob</a:t>
            </a:r>
            <a:r>
              <a:rPr lang="pt-BR" sz="4000" b="1" dirty="0">
                <a:solidFill>
                  <a:srgbClr val="0000FF"/>
                </a:solidFill>
                <a:cs typeface="Arial" charset="0"/>
              </a:rPr>
              <a:t> 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endParaRPr lang="pt-BR" sz="4400" b="1" dirty="0">
              <a:solidFill>
                <a:srgbClr val="0000FF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000" b="1" dirty="0">
              <a:solidFill>
                <a:srgbClr val="000000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endParaRPr lang="pt-BR" sz="4400" b="1" dirty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26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1835696" y="0"/>
            <a:ext cx="7308304" cy="155679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pt-BR" b="1" dirty="0" smtClean="0"/>
              <a:t>ASSEMBLÉIA GERAL</a:t>
            </a:r>
          </a:p>
          <a:p>
            <a:pPr eaLnBrk="1" hangingPunct="1">
              <a:defRPr/>
            </a:pPr>
            <a:r>
              <a:rPr lang="pt-BR" b="1" dirty="0" smtClean="0"/>
              <a:t> ORDINÁRIA</a:t>
            </a:r>
          </a:p>
        </p:txBody>
      </p:sp>
      <p:sp>
        <p:nvSpPr>
          <p:cNvPr id="5125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1556792"/>
            <a:ext cx="9144000" cy="576262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2800" b="1" dirty="0" smtClean="0">
                <a:solidFill>
                  <a:srgbClr val="FF0000"/>
                </a:solidFill>
              </a:rPr>
              <a:t>EMPRÉSTIMOS BANCÁRIOS</a:t>
            </a:r>
          </a:p>
          <a:p>
            <a:pPr marL="0" indent="0" algn="ctr" eaLnBrk="1" hangingPunct="1">
              <a:buFont typeface="Arial" charset="0"/>
              <a:buNone/>
            </a:pPr>
            <a:endParaRPr lang="pt-BR" sz="3600" b="1" dirty="0" smtClean="0">
              <a:solidFill>
                <a:srgbClr val="FF0000"/>
              </a:solidFill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-36513" y="2205038"/>
            <a:ext cx="9144001" cy="0"/>
          </a:xfrm>
          <a:prstGeom prst="line">
            <a:avLst/>
          </a:prstGeom>
          <a:ln w="889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7" name="Retângulo 6"/>
          <p:cNvSpPr>
            <a:spLocks noChangeArrowheads="1"/>
          </p:cNvSpPr>
          <p:nvPr/>
        </p:nvSpPr>
        <p:spPr bwMode="auto">
          <a:xfrm>
            <a:off x="177421" y="2205038"/>
            <a:ext cx="8964488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400" b="1" dirty="0" smtClean="0">
                <a:solidFill>
                  <a:srgbClr val="0000CC"/>
                </a:solidFill>
                <a:cs typeface="Arial" charset="0"/>
              </a:rPr>
              <a:t>BRADESCO EMPRÉSTIMOS................................ R$ 886.672,42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2000" b="1" dirty="0" smtClean="0">
                <a:solidFill>
                  <a:srgbClr val="007434"/>
                </a:solidFill>
                <a:cs typeface="Arial" charset="0"/>
              </a:rPr>
              <a:t>Débitos efetuados mensalmente</a:t>
            </a:r>
            <a:endParaRPr lang="pt-BR" sz="2000" b="1" dirty="0">
              <a:solidFill>
                <a:srgbClr val="007434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08/18   R$ 48.493,82                09/18   R$ 48.493,82            10/18   R$ 48.493,82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11/18   R$ 59.204,86                12/18   R$ 59.204,86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b="1" dirty="0" smtClean="0">
                <a:solidFill>
                  <a:srgbClr val="FF0000"/>
                </a:solidFill>
                <a:cs typeface="Arial" charset="0"/>
              </a:rPr>
              <a:t>TOTAL ANO 2018 &gt; R$ 263.891,18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01/19   R$ 59.204,86                 02/19   R$ 59.204,86            03/19   R$ 59.204,86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04/19   R$ 59.204,86                 05/19   R$ 23.637,16            06/19   R$ 23.637,16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07/19   R$ 23.637,16                 08/19   R$ 23.637,16            09/19   R$ 23.637,16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10/19   R$ 10.711,04                 11/19   R$ 10.711,04            12/19   R$ 10.711,04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b="1" dirty="0" smtClean="0">
                <a:solidFill>
                  <a:srgbClr val="FF0000"/>
                </a:solidFill>
                <a:cs typeface="Arial" charset="0"/>
              </a:rPr>
              <a:t>TOTAL ANO 2019 &gt; R$ 387.138,36</a:t>
            </a:r>
            <a:endParaRPr lang="pt-BR" sz="2000" b="1" dirty="0">
              <a:solidFill>
                <a:srgbClr val="FF0000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01/20   R$ 10.711,04                 02/20   R$ 10.711,04            03/20   R$ 10.711,04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04/20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10.711,04                 05/20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10.711,04            06/20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10.711,04</a:t>
            </a:r>
            <a:endParaRPr lang="pt-BR" sz="2000" dirty="0">
              <a:solidFill>
                <a:srgbClr val="0000FF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07/20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10.711,04                 08/20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10.711,04            09/20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10.711,04</a:t>
            </a:r>
            <a:endParaRPr lang="pt-BR" sz="2000" dirty="0">
              <a:solidFill>
                <a:srgbClr val="0000FF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10/20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R$ 10.711,04                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11/20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R$ 10.711,04           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12/20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R$ 10.711,04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b="1" dirty="0">
                <a:solidFill>
                  <a:srgbClr val="FF0000"/>
                </a:solidFill>
                <a:cs typeface="Arial" charset="0"/>
              </a:rPr>
              <a:t>TOTAL ANO </a:t>
            </a:r>
            <a:r>
              <a:rPr lang="pt-BR" sz="2000" b="1" dirty="0" smtClean="0">
                <a:solidFill>
                  <a:srgbClr val="FF0000"/>
                </a:solidFill>
                <a:cs typeface="Arial" charset="0"/>
              </a:rPr>
              <a:t>2020 </a:t>
            </a:r>
            <a:r>
              <a:rPr lang="pt-BR" sz="2000" b="1" dirty="0">
                <a:solidFill>
                  <a:srgbClr val="FF0000"/>
                </a:solidFill>
                <a:cs typeface="Arial" charset="0"/>
              </a:rPr>
              <a:t>&gt; R$ </a:t>
            </a:r>
            <a:r>
              <a:rPr lang="pt-BR" sz="2000" b="1" dirty="0" smtClean="0">
                <a:solidFill>
                  <a:srgbClr val="FF0000"/>
                </a:solidFill>
                <a:cs typeface="Arial" charset="0"/>
              </a:rPr>
              <a:t>128.532,48</a:t>
            </a:r>
            <a:endParaRPr lang="pt-BR" sz="2000" b="1" dirty="0">
              <a:solidFill>
                <a:srgbClr val="FF0000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endParaRPr lang="pt-BR" sz="2000" b="1" dirty="0">
              <a:solidFill>
                <a:srgbClr val="006600"/>
              </a:solidFill>
              <a:cs typeface="Arial" charset="0"/>
            </a:endParaRPr>
          </a:p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</a:pPr>
            <a:endParaRPr lang="pt-BR" sz="1200" b="1" dirty="0">
              <a:solidFill>
                <a:srgbClr val="FF33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02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1835696" y="0"/>
            <a:ext cx="7308304" cy="155679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pt-BR" b="1" dirty="0" smtClean="0"/>
              <a:t>ASSEMBLÉIA GERAL</a:t>
            </a:r>
          </a:p>
          <a:p>
            <a:pPr eaLnBrk="1" hangingPunct="1">
              <a:defRPr/>
            </a:pPr>
            <a:r>
              <a:rPr lang="pt-BR" b="1" dirty="0" smtClean="0"/>
              <a:t> ORDINÁRIA</a:t>
            </a:r>
          </a:p>
        </p:txBody>
      </p:sp>
      <p:sp>
        <p:nvSpPr>
          <p:cNvPr id="6149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1557338"/>
            <a:ext cx="9144000" cy="576262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2800" b="1" dirty="0" smtClean="0">
                <a:solidFill>
                  <a:srgbClr val="FF0000"/>
                </a:solidFill>
              </a:rPr>
              <a:t>EMPRÉSTIMOS</a:t>
            </a:r>
            <a:r>
              <a:rPr lang="pt-BR" sz="2800" b="1" dirty="0" smtClean="0">
                <a:solidFill>
                  <a:srgbClr val="C00000"/>
                </a:solidFill>
              </a:rPr>
              <a:t> </a:t>
            </a:r>
            <a:r>
              <a:rPr lang="pt-BR" sz="2800" b="1" dirty="0" smtClean="0">
                <a:solidFill>
                  <a:srgbClr val="FF0000"/>
                </a:solidFill>
              </a:rPr>
              <a:t>BANCÁRIOS</a:t>
            </a:r>
          </a:p>
          <a:p>
            <a:pPr marL="0" indent="0" algn="ctr" eaLnBrk="1" hangingPunct="1">
              <a:buFont typeface="Arial" charset="0"/>
              <a:buNone/>
            </a:pPr>
            <a:endParaRPr lang="pt-BR" sz="3600" b="1" dirty="0" smtClean="0"/>
          </a:p>
        </p:txBody>
      </p:sp>
      <p:cxnSp>
        <p:nvCxnSpPr>
          <p:cNvPr id="6" name="Conector reto 5"/>
          <p:cNvCxnSpPr/>
          <p:nvPr/>
        </p:nvCxnSpPr>
        <p:spPr>
          <a:xfrm>
            <a:off x="-36513" y="2205038"/>
            <a:ext cx="9144001" cy="0"/>
          </a:xfrm>
          <a:prstGeom prst="line">
            <a:avLst/>
          </a:prstGeom>
          <a:ln w="889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1" name="Retângulo 6"/>
          <p:cNvSpPr>
            <a:spLocks noChangeArrowheads="1"/>
          </p:cNvSpPr>
          <p:nvPr/>
        </p:nvSpPr>
        <p:spPr bwMode="auto">
          <a:xfrm>
            <a:off x="0" y="2606129"/>
            <a:ext cx="8893175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01/21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R$ 10.711,04                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02/21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R$ 10.711,04           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03/21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R$ 10.711,04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04/21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R$ 10.711,04                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05/21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R$ 10.711,04           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06/21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R$ 10.711,04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07/21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R$ 10.711,04                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08/21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R$ 10.711,04           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09/21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R$ 10.711,04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10/21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10.711,04</a:t>
            </a:r>
            <a:endParaRPr lang="pt-BR" sz="2000" dirty="0">
              <a:solidFill>
                <a:srgbClr val="0000FF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b="1" dirty="0">
                <a:solidFill>
                  <a:srgbClr val="FF0000"/>
                </a:solidFill>
                <a:cs typeface="Arial" charset="0"/>
              </a:rPr>
              <a:t>TOTAL ANO </a:t>
            </a:r>
            <a:r>
              <a:rPr lang="pt-BR" sz="2000" b="1" dirty="0" smtClean="0">
                <a:solidFill>
                  <a:srgbClr val="FF0000"/>
                </a:solidFill>
                <a:cs typeface="Arial" charset="0"/>
              </a:rPr>
              <a:t>2021 </a:t>
            </a:r>
            <a:r>
              <a:rPr lang="pt-BR" sz="2000" b="1" dirty="0">
                <a:solidFill>
                  <a:srgbClr val="FF0000"/>
                </a:solidFill>
                <a:cs typeface="Arial" charset="0"/>
              </a:rPr>
              <a:t>&gt; R$ </a:t>
            </a:r>
            <a:r>
              <a:rPr lang="pt-BR" sz="2000" b="1" dirty="0" smtClean="0">
                <a:solidFill>
                  <a:srgbClr val="FF0000"/>
                </a:solidFill>
                <a:cs typeface="Arial" charset="0"/>
              </a:rPr>
              <a:t>107.110,40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endParaRPr lang="pt-BR" sz="2000" b="1" dirty="0" smtClean="0">
              <a:solidFill>
                <a:srgbClr val="FF0000"/>
              </a:solidFill>
              <a:cs typeface="Arial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400" b="1" dirty="0" smtClean="0">
                <a:solidFill>
                  <a:srgbClr val="0000CC"/>
                </a:solidFill>
                <a:cs typeface="Arial" charset="0"/>
              </a:rPr>
              <a:t>BRADESCO TÍTULOS DESCONTADOS ................ R$   101.500,00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2000" b="1" dirty="0">
                <a:solidFill>
                  <a:srgbClr val="007434"/>
                </a:solidFill>
                <a:cs typeface="Arial" charset="0"/>
              </a:rPr>
              <a:t>Débitos efetuados </a:t>
            </a:r>
            <a:r>
              <a:rPr lang="pt-BR" sz="2000" b="1" dirty="0" smtClean="0">
                <a:solidFill>
                  <a:srgbClr val="007434"/>
                </a:solidFill>
                <a:cs typeface="Arial" charset="0"/>
              </a:rPr>
              <a:t>mensalmente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000" b="1" dirty="0">
              <a:solidFill>
                <a:srgbClr val="007434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07/18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25.000,00                08/18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29.000,00            09/18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17.000,00</a:t>
            </a:r>
            <a:endParaRPr lang="pt-BR" sz="2000" dirty="0">
              <a:solidFill>
                <a:srgbClr val="0000FF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10/18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13.500,00                11/18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10.500,00            12/18   R$   4.000,00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01/19   R$   1.500,00                02/19   R$   1.000,00</a:t>
            </a:r>
            <a:endParaRPr lang="pt-BR" sz="1200" b="1" dirty="0">
              <a:solidFill>
                <a:srgbClr val="FF33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23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1835696" y="0"/>
            <a:ext cx="7308304" cy="155679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pt-BR" b="1" dirty="0" smtClean="0"/>
              <a:t>ASSEMBLÉIA GERAL</a:t>
            </a:r>
          </a:p>
          <a:p>
            <a:pPr eaLnBrk="1" hangingPunct="1">
              <a:defRPr/>
            </a:pPr>
            <a:r>
              <a:rPr lang="pt-BR" b="1" dirty="0" smtClean="0"/>
              <a:t> ORDINÁRIA</a:t>
            </a:r>
          </a:p>
        </p:txBody>
      </p:sp>
      <p:sp>
        <p:nvSpPr>
          <p:cNvPr id="7173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1557338"/>
            <a:ext cx="9144000" cy="576262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pt-BR" sz="2800" b="1" dirty="0" smtClean="0">
                <a:solidFill>
                  <a:srgbClr val="FF0000"/>
                </a:solidFill>
              </a:rPr>
              <a:t>EMPRÉSTIMOS BANCÁRIO</a:t>
            </a:r>
          </a:p>
          <a:p>
            <a:pPr marL="0" indent="0" algn="ctr" eaLnBrk="1" hangingPunct="1">
              <a:buFont typeface="Arial" charset="0"/>
              <a:buNone/>
            </a:pPr>
            <a:endParaRPr lang="pt-BR" sz="3600" b="1" dirty="0" smtClean="0"/>
          </a:p>
        </p:txBody>
      </p:sp>
      <p:cxnSp>
        <p:nvCxnSpPr>
          <p:cNvPr id="6" name="Conector reto 5"/>
          <p:cNvCxnSpPr/>
          <p:nvPr/>
        </p:nvCxnSpPr>
        <p:spPr>
          <a:xfrm>
            <a:off x="-36513" y="2205038"/>
            <a:ext cx="9144001" cy="0"/>
          </a:xfrm>
          <a:prstGeom prst="line">
            <a:avLst/>
          </a:prstGeom>
          <a:ln w="889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5" name="Retângulo 6"/>
          <p:cNvSpPr>
            <a:spLocks noChangeArrowheads="1"/>
          </p:cNvSpPr>
          <p:nvPr/>
        </p:nvSpPr>
        <p:spPr bwMode="auto">
          <a:xfrm>
            <a:off x="0" y="2431916"/>
            <a:ext cx="8964488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400" b="1" dirty="0" smtClean="0">
                <a:solidFill>
                  <a:srgbClr val="0000CC"/>
                </a:solidFill>
                <a:cs typeface="Arial" charset="0"/>
              </a:rPr>
              <a:t>SICOOB CREDI RURAL </a:t>
            </a:r>
            <a:r>
              <a:rPr lang="pt-BR" sz="2400" b="1" dirty="0">
                <a:solidFill>
                  <a:srgbClr val="0000CC"/>
                </a:solidFill>
                <a:cs typeface="Arial" charset="0"/>
              </a:rPr>
              <a:t>EMPRÉSTIMOS.................... R$ </a:t>
            </a:r>
            <a:r>
              <a:rPr lang="pt-BR" sz="2400" b="1" dirty="0" smtClean="0">
                <a:solidFill>
                  <a:srgbClr val="0000CC"/>
                </a:solidFill>
                <a:cs typeface="Arial" charset="0"/>
              </a:rPr>
              <a:t>374.818,47</a:t>
            </a:r>
            <a:endParaRPr lang="pt-BR" sz="2400" b="1" dirty="0">
              <a:solidFill>
                <a:srgbClr val="0000CC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2000" b="1" dirty="0" smtClean="0">
                <a:solidFill>
                  <a:srgbClr val="007434"/>
                </a:solidFill>
                <a:cs typeface="Arial" charset="0"/>
              </a:rPr>
              <a:t>Vencimento</a:t>
            </a:r>
            <a:endParaRPr lang="pt-BR" sz="2000" b="1" dirty="0">
              <a:solidFill>
                <a:srgbClr val="007434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05/02/2019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374.818,47</a:t>
            </a:r>
            <a:endParaRPr lang="pt-BR" sz="2000" dirty="0">
              <a:solidFill>
                <a:srgbClr val="0000FF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endParaRPr lang="pt-BR" sz="2800" b="1" dirty="0" smtClean="0">
              <a:solidFill>
                <a:srgbClr val="FF3300"/>
              </a:solidFill>
              <a:cs typeface="Arial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400" b="1" dirty="0">
                <a:solidFill>
                  <a:srgbClr val="0000CC"/>
                </a:solidFill>
                <a:cs typeface="Arial" charset="0"/>
              </a:rPr>
              <a:t>SICOOB CREDI RURAL </a:t>
            </a:r>
            <a:r>
              <a:rPr lang="pt-BR" sz="2400" b="1" dirty="0" smtClean="0">
                <a:solidFill>
                  <a:srgbClr val="0000CC"/>
                </a:solidFill>
                <a:cs typeface="Arial" charset="0"/>
              </a:rPr>
              <a:t>LIMITE ROTATIVO................. </a:t>
            </a:r>
            <a:r>
              <a:rPr lang="pt-BR" sz="2400" b="1" dirty="0">
                <a:solidFill>
                  <a:srgbClr val="0000CC"/>
                </a:solidFill>
                <a:cs typeface="Arial" charset="0"/>
              </a:rPr>
              <a:t>R$ </a:t>
            </a:r>
            <a:r>
              <a:rPr lang="pt-BR" sz="2400" b="1" dirty="0" smtClean="0">
                <a:solidFill>
                  <a:srgbClr val="0000CC"/>
                </a:solidFill>
                <a:cs typeface="Arial" charset="0"/>
              </a:rPr>
              <a:t> 95.000,00</a:t>
            </a:r>
            <a:endParaRPr lang="pt-BR" sz="2400" b="1" dirty="0">
              <a:solidFill>
                <a:srgbClr val="0000CC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2000" b="1" dirty="0" smtClean="0">
                <a:solidFill>
                  <a:srgbClr val="007434"/>
                </a:solidFill>
                <a:cs typeface="Arial" charset="0"/>
              </a:rPr>
              <a:t>Vencimento</a:t>
            </a:r>
            <a:endParaRPr lang="pt-BR" sz="2000" b="1" dirty="0">
              <a:solidFill>
                <a:srgbClr val="007434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24/05/2019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95.000,00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endParaRPr lang="pt-BR" sz="2000" b="1" dirty="0">
              <a:solidFill>
                <a:srgbClr val="0000FF"/>
              </a:solidFill>
              <a:cs typeface="Arial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400" b="1" dirty="0" smtClean="0">
                <a:solidFill>
                  <a:srgbClr val="0000CC"/>
                </a:solidFill>
                <a:cs typeface="Arial" charset="0"/>
              </a:rPr>
              <a:t>SICOOB CREDI RURAL  </a:t>
            </a:r>
            <a:r>
              <a:rPr lang="pt-BR" sz="2400" b="1" dirty="0">
                <a:solidFill>
                  <a:srgbClr val="0000CC"/>
                </a:solidFill>
                <a:cs typeface="Arial" charset="0"/>
              </a:rPr>
              <a:t>TÍTULOS </a:t>
            </a:r>
            <a:r>
              <a:rPr lang="pt-BR" sz="2400" b="1" dirty="0" smtClean="0">
                <a:solidFill>
                  <a:srgbClr val="0000CC"/>
                </a:solidFill>
                <a:cs typeface="Arial" charset="0"/>
              </a:rPr>
              <a:t>DESC................... </a:t>
            </a:r>
            <a:r>
              <a:rPr lang="pt-BR" sz="2400" b="1" dirty="0">
                <a:solidFill>
                  <a:srgbClr val="0000CC"/>
                </a:solidFill>
                <a:cs typeface="Arial" charset="0"/>
              </a:rPr>
              <a:t>R$   </a:t>
            </a:r>
            <a:r>
              <a:rPr lang="pt-BR" sz="2400" b="1" dirty="0" smtClean="0">
                <a:solidFill>
                  <a:srgbClr val="0000CC"/>
                </a:solidFill>
                <a:cs typeface="Arial" charset="0"/>
              </a:rPr>
              <a:t>273.419,22</a:t>
            </a:r>
            <a:endParaRPr lang="pt-BR" sz="2400" b="1" dirty="0">
              <a:solidFill>
                <a:srgbClr val="0000CC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2000" b="1" dirty="0">
                <a:solidFill>
                  <a:srgbClr val="007434"/>
                </a:solidFill>
                <a:cs typeface="Arial" charset="0"/>
              </a:rPr>
              <a:t>Débitos efetuados mensalmente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>
                <a:solidFill>
                  <a:srgbClr val="0000FF"/>
                </a:solidFill>
                <a:cs typeface="Arial" charset="0"/>
              </a:rPr>
              <a:t>07/18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57.397,26                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08/18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65.289,98           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09/18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57.822,94</a:t>
            </a:r>
            <a:endParaRPr lang="pt-BR" sz="2000" dirty="0">
              <a:solidFill>
                <a:srgbClr val="0000FF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>
                <a:solidFill>
                  <a:srgbClr val="0000FF"/>
                </a:solidFill>
                <a:cs typeface="Arial" charset="0"/>
              </a:rPr>
              <a:t>10/18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51.371,14                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11/18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41.537,90</a:t>
            </a:r>
            <a:endParaRPr lang="pt-BR" sz="1200" b="1" dirty="0">
              <a:solidFill>
                <a:srgbClr val="FF33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23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Título 1"/>
          <p:cNvGrpSpPr>
            <a:grpSpLocks noGrp="1"/>
          </p:cNvGrpSpPr>
          <p:nvPr/>
        </p:nvGrpSpPr>
        <p:grpSpPr bwMode="auto">
          <a:xfrm>
            <a:off x="1822450" y="-12700"/>
            <a:ext cx="7334250" cy="1579563"/>
            <a:chOff x="1148" y="-8"/>
            <a:chExt cx="4620" cy="995"/>
          </a:xfrm>
        </p:grpSpPr>
        <p:pic>
          <p:nvPicPr>
            <p:cNvPr id="126979" name="Título 1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48" y="-8"/>
              <a:ext cx="4620" cy="995"/>
            </a:xfrm>
            <a:prstGeom prst="rect">
              <a:avLst/>
            </a:prstGeom>
            <a:noFill/>
          </p:spPr>
        </p:pic>
        <p:sp>
          <p:nvSpPr>
            <p:cNvPr id="126980" name="Text Box 4"/>
            <p:cNvSpPr txBox="1">
              <a:spLocks noChangeArrowheads="1"/>
            </p:cNvSpPr>
            <p:nvPr/>
          </p:nvSpPr>
          <p:spPr bwMode="auto">
            <a:xfrm>
              <a:off x="1156" y="0"/>
              <a:ext cx="4604" cy="9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r>
                <a:rPr lang="pt-BR" sz="4400" b="1" dirty="0"/>
                <a:t>ASSEMBLÉIA GERAL</a:t>
              </a:r>
            </a:p>
            <a:p>
              <a:pPr algn="ctr">
                <a:defRPr/>
              </a:pPr>
              <a:r>
                <a:rPr lang="pt-BR" sz="4400" b="1" dirty="0"/>
                <a:t> ORDINÁRIA</a:t>
              </a:r>
              <a:endParaRPr lang="pt-BR" sz="4400" b="1" dirty="0">
                <a:latin typeface="Calibri" pitchFamily="34" charset="0"/>
              </a:endParaRPr>
            </a:p>
          </p:txBody>
        </p:sp>
      </p:grpSp>
      <p:sp>
        <p:nvSpPr>
          <p:cNvPr id="126981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1557338"/>
            <a:ext cx="9144000" cy="576262"/>
          </a:xfrm>
        </p:spPr>
        <p:txBody>
          <a:bodyPr/>
          <a:lstStyle/>
          <a:p>
            <a:pPr marL="0" indent="0" algn="ctr">
              <a:buNone/>
            </a:pPr>
            <a:r>
              <a:rPr lang="pt-BR" sz="2800" b="1" dirty="0" smtClean="0">
                <a:solidFill>
                  <a:srgbClr val="FF0000"/>
                </a:solidFill>
              </a:rPr>
              <a:t>EMPRÉSTIMOS BANCÁRIOS</a:t>
            </a:r>
            <a:endParaRPr lang="pt-BR" sz="2800" b="1" dirty="0">
              <a:solidFill>
                <a:srgbClr val="FF0000"/>
              </a:solidFill>
            </a:endParaRPr>
          </a:p>
        </p:txBody>
      </p:sp>
      <p:cxnSp>
        <p:nvCxnSpPr>
          <p:cNvPr id="126982" name="Conector reto 5"/>
          <p:cNvCxnSpPr>
            <a:cxnSpLocks noChangeShapeType="1"/>
          </p:cNvCxnSpPr>
          <p:nvPr/>
        </p:nvCxnSpPr>
        <p:spPr bwMode="auto">
          <a:xfrm>
            <a:off x="-36513" y="2205038"/>
            <a:ext cx="9144001" cy="0"/>
          </a:xfrm>
          <a:prstGeom prst="line">
            <a:avLst/>
          </a:prstGeom>
          <a:noFill/>
          <a:ln w="88900" cmpd="thinThick">
            <a:solidFill>
              <a:srgbClr val="4A7EBB"/>
            </a:solidFill>
            <a:round/>
            <a:headEnd/>
            <a:tailEnd/>
          </a:ln>
        </p:spPr>
      </p:cxnSp>
      <p:sp>
        <p:nvSpPr>
          <p:cNvPr id="126983" name="Retângulo 6"/>
          <p:cNvSpPr>
            <a:spLocks noChangeArrowheads="1"/>
          </p:cNvSpPr>
          <p:nvPr/>
        </p:nvSpPr>
        <p:spPr bwMode="auto">
          <a:xfrm>
            <a:off x="647700" y="2205038"/>
            <a:ext cx="185738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BR" sz="3200" b="1">
              <a:latin typeface="Calibri" pitchFamily="34" charset="0"/>
            </a:endParaRPr>
          </a:p>
          <a:p>
            <a:endParaRPr lang="pt-BR" sz="3200" b="1">
              <a:latin typeface="Calibri" pitchFamily="34" charset="0"/>
            </a:endParaRPr>
          </a:p>
          <a:p>
            <a:endParaRPr lang="pt-BR" sz="3200" b="1">
              <a:latin typeface="Calibri" pitchFamily="34" charset="0"/>
            </a:endParaRPr>
          </a:p>
          <a:p>
            <a:endParaRPr lang="pt-BR" sz="3200" b="1">
              <a:latin typeface="Calibri" pitchFamily="34" charset="0"/>
            </a:endParaRPr>
          </a:p>
          <a:p>
            <a:endParaRPr lang="pt-BR" sz="3200" b="1">
              <a:latin typeface="Calibri" pitchFamily="34" charset="0"/>
            </a:endParaRPr>
          </a:p>
        </p:txBody>
      </p:sp>
      <p:sp>
        <p:nvSpPr>
          <p:cNvPr id="126984" name="Retângulo 7"/>
          <p:cNvSpPr>
            <a:spLocks noChangeArrowheads="1"/>
          </p:cNvSpPr>
          <p:nvPr/>
        </p:nvSpPr>
        <p:spPr bwMode="auto">
          <a:xfrm>
            <a:off x="179388" y="2564904"/>
            <a:ext cx="8964612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400" b="1" dirty="0" smtClean="0">
                <a:solidFill>
                  <a:srgbClr val="0000CC"/>
                </a:solidFill>
                <a:cs typeface="Arial" charset="0"/>
              </a:rPr>
              <a:t>SICREDI EMPRÉSTIMOS....................................... </a:t>
            </a:r>
            <a:r>
              <a:rPr lang="pt-BR" sz="2400" b="1" dirty="0">
                <a:solidFill>
                  <a:srgbClr val="0000CC"/>
                </a:solidFill>
                <a:cs typeface="Arial" charset="0"/>
              </a:rPr>
              <a:t>R$ </a:t>
            </a:r>
            <a:r>
              <a:rPr lang="pt-BR" sz="2400" b="1" dirty="0" smtClean="0">
                <a:solidFill>
                  <a:srgbClr val="0000CC"/>
                </a:solidFill>
                <a:cs typeface="Arial" charset="0"/>
              </a:rPr>
              <a:t>260.416,28</a:t>
            </a:r>
            <a:endParaRPr lang="pt-BR" sz="2400" b="1" dirty="0">
              <a:solidFill>
                <a:srgbClr val="0000CC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2000" b="1" dirty="0" smtClean="0">
                <a:solidFill>
                  <a:srgbClr val="007434"/>
                </a:solidFill>
                <a:cs typeface="Arial" charset="0"/>
              </a:rPr>
              <a:t>Vencimentos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000" b="1" dirty="0">
              <a:solidFill>
                <a:srgbClr val="007434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18/08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130.208,14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18/02  R$ 130.208,14</a:t>
            </a:r>
            <a:endParaRPr lang="pt-BR" sz="2000" dirty="0">
              <a:solidFill>
                <a:srgbClr val="0000FF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endParaRPr lang="pt-BR" sz="2000" b="1" dirty="0">
              <a:solidFill>
                <a:srgbClr val="0000FF"/>
              </a:solidFill>
              <a:cs typeface="Arial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400" b="1" dirty="0" smtClean="0">
                <a:solidFill>
                  <a:srgbClr val="0000CC"/>
                </a:solidFill>
                <a:cs typeface="Arial" charset="0"/>
              </a:rPr>
              <a:t>SICREDI TÍTULOS DESCONTADOS...................... </a:t>
            </a:r>
            <a:r>
              <a:rPr lang="pt-BR" sz="2400" b="1" dirty="0">
                <a:solidFill>
                  <a:srgbClr val="0000CC"/>
                </a:solidFill>
                <a:cs typeface="Arial" charset="0"/>
              </a:rPr>
              <a:t>R$   </a:t>
            </a:r>
            <a:r>
              <a:rPr lang="pt-BR" sz="2400" b="1" dirty="0" smtClean="0">
                <a:solidFill>
                  <a:srgbClr val="0000CC"/>
                </a:solidFill>
                <a:cs typeface="Arial" charset="0"/>
              </a:rPr>
              <a:t>123.284,20</a:t>
            </a:r>
            <a:endParaRPr lang="pt-BR" sz="2400" b="1" dirty="0">
              <a:solidFill>
                <a:srgbClr val="0000CC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2000" b="1" dirty="0">
                <a:solidFill>
                  <a:srgbClr val="007434"/>
                </a:solidFill>
                <a:cs typeface="Arial" charset="0"/>
              </a:rPr>
              <a:t>Débitos efetuados </a:t>
            </a:r>
            <a:r>
              <a:rPr lang="pt-BR" sz="2000" b="1" dirty="0" smtClean="0">
                <a:solidFill>
                  <a:srgbClr val="007434"/>
                </a:solidFill>
                <a:cs typeface="Arial" charset="0"/>
              </a:rPr>
              <a:t>mensalmente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000" b="1" dirty="0">
              <a:solidFill>
                <a:srgbClr val="007434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07/18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19.749,98             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08/18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25.456,84          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09/18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24.956,84</a:t>
            </a:r>
            <a:endParaRPr lang="pt-BR" sz="2000" dirty="0">
              <a:solidFill>
                <a:srgbClr val="0000FF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>
                <a:solidFill>
                  <a:srgbClr val="0000FF"/>
                </a:solidFill>
                <a:cs typeface="Arial" charset="0"/>
              </a:rPr>
              <a:t>10/18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23.956,84             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11/18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22.456,84             12/18   R$   6.706,86</a:t>
            </a:r>
            <a:endParaRPr lang="pt-BR" sz="36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47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Título 1"/>
          <p:cNvGrpSpPr>
            <a:grpSpLocks noGrp="1"/>
          </p:cNvGrpSpPr>
          <p:nvPr/>
        </p:nvGrpSpPr>
        <p:grpSpPr bwMode="auto">
          <a:xfrm>
            <a:off x="1822451" y="-12700"/>
            <a:ext cx="7334251" cy="1579563"/>
            <a:chOff x="1148" y="-8"/>
            <a:chExt cx="4620" cy="995"/>
          </a:xfrm>
        </p:grpSpPr>
        <p:pic>
          <p:nvPicPr>
            <p:cNvPr id="141315" name="Título 1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48" y="-8"/>
              <a:ext cx="4620" cy="995"/>
            </a:xfrm>
            <a:prstGeom prst="rect">
              <a:avLst/>
            </a:prstGeom>
            <a:noFill/>
          </p:spPr>
        </p:pic>
        <p:sp>
          <p:nvSpPr>
            <p:cNvPr id="141316" name="Text Box 4"/>
            <p:cNvSpPr txBox="1">
              <a:spLocks noChangeArrowheads="1"/>
            </p:cNvSpPr>
            <p:nvPr/>
          </p:nvSpPr>
          <p:spPr bwMode="auto">
            <a:xfrm>
              <a:off x="1156" y="0"/>
              <a:ext cx="4604" cy="9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r>
                <a:rPr lang="pt-BR" sz="4400" b="1" dirty="0"/>
                <a:t>ASSEMBLÉIA GERAL</a:t>
              </a:r>
            </a:p>
            <a:p>
              <a:pPr algn="ctr">
                <a:defRPr/>
              </a:pPr>
              <a:r>
                <a:rPr lang="pt-BR" sz="4400" b="1" dirty="0"/>
                <a:t> ORDINÁRIA</a:t>
              </a:r>
              <a:endParaRPr lang="pt-BR" sz="4400" b="1" dirty="0">
                <a:latin typeface="Calibri" pitchFamily="34" charset="0"/>
              </a:endParaRPr>
            </a:p>
          </p:txBody>
        </p:sp>
      </p:grpSp>
      <p:sp>
        <p:nvSpPr>
          <p:cNvPr id="141317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1557338"/>
            <a:ext cx="9144000" cy="576262"/>
          </a:xfrm>
        </p:spPr>
        <p:txBody>
          <a:bodyPr/>
          <a:lstStyle/>
          <a:p>
            <a:pPr marL="0" indent="0" algn="ctr">
              <a:buNone/>
            </a:pPr>
            <a:r>
              <a:rPr lang="pt-BR" sz="2800" b="1" dirty="0">
                <a:solidFill>
                  <a:srgbClr val="FF0000"/>
                </a:solidFill>
              </a:rPr>
              <a:t>EMPRÉSTIMOS BANCÁRIOS</a:t>
            </a:r>
          </a:p>
          <a:p>
            <a:pPr marL="0" indent="0" algn="ctr">
              <a:buNone/>
            </a:pPr>
            <a:endParaRPr lang="pt-BR" sz="4400" b="1" dirty="0">
              <a:solidFill>
                <a:srgbClr val="0000FF"/>
              </a:solidFill>
            </a:endParaRPr>
          </a:p>
        </p:txBody>
      </p:sp>
      <p:cxnSp>
        <p:nvCxnSpPr>
          <p:cNvPr id="141318" name="Conector reto 5"/>
          <p:cNvCxnSpPr>
            <a:cxnSpLocks noChangeShapeType="1"/>
          </p:cNvCxnSpPr>
          <p:nvPr/>
        </p:nvCxnSpPr>
        <p:spPr bwMode="auto">
          <a:xfrm>
            <a:off x="-36513" y="2205038"/>
            <a:ext cx="9144001" cy="0"/>
          </a:xfrm>
          <a:prstGeom prst="line">
            <a:avLst/>
          </a:prstGeom>
          <a:noFill/>
          <a:ln w="88900" cmpd="thinThick">
            <a:solidFill>
              <a:srgbClr val="4A7EBB"/>
            </a:solidFill>
            <a:round/>
            <a:headEnd/>
            <a:tailEnd/>
          </a:ln>
        </p:spPr>
      </p:cxnSp>
      <p:sp>
        <p:nvSpPr>
          <p:cNvPr id="141319" name="Retângulo 6"/>
          <p:cNvSpPr>
            <a:spLocks noChangeArrowheads="1"/>
          </p:cNvSpPr>
          <p:nvPr/>
        </p:nvSpPr>
        <p:spPr bwMode="auto">
          <a:xfrm>
            <a:off x="647700" y="2205038"/>
            <a:ext cx="185738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BR" sz="3200" b="1">
              <a:latin typeface="Calibri" pitchFamily="34" charset="0"/>
            </a:endParaRPr>
          </a:p>
          <a:p>
            <a:endParaRPr lang="pt-BR" sz="3200" b="1">
              <a:latin typeface="Calibri" pitchFamily="34" charset="0"/>
            </a:endParaRPr>
          </a:p>
          <a:p>
            <a:endParaRPr lang="pt-BR" sz="3200" b="1">
              <a:latin typeface="Calibri" pitchFamily="34" charset="0"/>
            </a:endParaRPr>
          </a:p>
          <a:p>
            <a:endParaRPr lang="pt-BR" sz="3200" b="1">
              <a:latin typeface="Calibri" pitchFamily="34" charset="0"/>
            </a:endParaRPr>
          </a:p>
          <a:p>
            <a:endParaRPr lang="pt-BR" sz="3200" b="1">
              <a:latin typeface="Calibri" pitchFamily="34" charset="0"/>
            </a:endParaRPr>
          </a:p>
        </p:txBody>
      </p:sp>
      <p:sp>
        <p:nvSpPr>
          <p:cNvPr id="141320" name="Retângulo 7"/>
          <p:cNvSpPr>
            <a:spLocks noChangeArrowheads="1"/>
          </p:cNvSpPr>
          <p:nvPr/>
        </p:nvSpPr>
        <p:spPr bwMode="auto">
          <a:xfrm>
            <a:off x="179388" y="2483018"/>
            <a:ext cx="896461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400" b="1" dirty="0" smtClean="0">
                <a:solidFill>
                  <a:srgbClr val="0000CC"/>
                </a:solidFill>
                <a:cs typeface="Arial" charset="0"/>
              </a:rPr>
              <a:t>BRASIL CARD </a:t>
            </a:r>
            <a:r>
              <a:rPr lang="pt-BR" sz="2400" b="1" dirty="0">
                <a:solidFill>
                  <a:srgbClr val="0000CC"/>
                </a:solidFill>
                <a:cs typeface="Arial" charset="0"/>
              </a:rPr>
              <a:t>TÍTULOS DESCONTADOS</a:t>
            </a:r>
            <a:r>
              <a:rPr lang="pt-BR" sz="2400" b="1" dirty="0" smtClean="0">
                <a:solidFill>
                  <a:srgbClr val="0000CC"/>
                </a:solidFill>
                <a:cs typeface="Arial" charset="0"/>
              </a:rPr>
              <a:t>............ </a:t>
            </a:r>
            <a:r>
              <a:rPr lang="pt-BR" sz="2400" b="1" dirty="0">
                <a:solidFill>
                  <a:srgbClr val="0000CC"/>
                </a:solidFill>
                <a:cs typeface="Arial" charset="0"/>
              </a:rPr>
              <a:t>R$   </a:t>
            </a:r>
            <a:r>
              <a:rPr lang="pt-BR" sz="2400" b="1" dirty="0" smtClean="0">
                <a:solidFill>
                  <a:srgbClr val="0000CC"/>
                </a:solidFill>
                <a:cs typeface="Arial" charset="0"/>
              </a:rPr>
              <a:t>113.032,59</a:t>
            </a:r>
            <a:endParaRPr lang="pt-BR" sz="2400" b="1" dirty="0">
              <a:solidFill>
                <a:srgbClr val="0000CC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000" b="1" dirty="0" smtClean="0">
              <a:solidFill>
                <a:srgbClr val="007434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2000" b="1" dirty="0" smtClean="0">
                <a:solidFill>
                  <a:srgbClr val="007434"/>
                </a:solidFill>
                <a:cs typeface="Arial" charset="0"/>
              </a:rPr>
              <a:t>Débitos </a:t>
            </a:r>
            <a:r>
              <a:rPr lang="pt-BR" sz="2000" b="1" dirty="0">
                <a:solidFill>
                  <a:srgbClr val="007434"/>
                </a:solidFill>
                <a:cs typeface="Arial" charset="0"/>
              </a:rPr>
              <a:t>efetuados </a:t>
            </a:r>
            <a:r>
              <a:rPr lang="pt-BR" sz="2000" b="1" dirty="0" smtClean="0">
                <a:solidFill>
                  <a:srgbClr val="007434"/>
                </a:solidFill>
                <a:cs typeface="Arial" charset="0"/>
              </a:rPr>
              <a:t>mensalmente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000" b="1" dirty="0">
              <a:solidFill>
                <a:srgbClr val="007434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>
                <a:solidFill>
                  <a:srgbClr val="0000FF"/>
                </a:solidFill>
                <a:cs typeface="Arial" charset="0"/>
              </a:rPr>
              <a:t>07/18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53.067,13             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08/18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$   8.916,66         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09/18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14.632,13</a:t>
            </a:r>
            <a:endParaRPr lang="pt-BR" sz="2000" dirty="0">
              <a:solidFill>
                <a:srgbClr val="0000FF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>
                <a:solidFill>
                  <a:srgbClr val="0000FF"/>
                </a:solidFill>
                <a:cs typeface="Arial" charset="0"/>
              </a:rPr>
              <a:t>10/18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18.416,67             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11/18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  5.000,00          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12/18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  </a:t>
            </a:r>
            <a:r>
              <a:rPr lang="pt-BR" sz="2000" dirty="0">
                <a:solidFill>
                  <a:srgbClr val="0000FF"/>
                </a:solidFill>
                <a:cs typeface="Arial" charset="0"/>
              </a:rPr>
              <a:t>R$   </a:t>
            </a: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5.000,00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 smtClean="0">
                <a:solidFill>
                  <a:srgbClr val="0000FF"/>
                </a:solidFill>
                <a:cs typeface="Arial" charset="0"/>
              </a:rPr>
              <a:t>01/19   R$   5.000,00                 02/19   R$   3.000,00</a:t>
            </a:r>
            <a:endParaRPr lang="pt-BR" sz="2000" dirty="0">
              <a:solidFill>
                <a:srgbClr val="0000FF"/>
              </a:solidFill>
              <a:cs typeface="Arial" charset="0"/>
            </a:endParaRPr>
          </a:p>
          <a:p>
            <a:pPr>
              <a:buFontTx/>
              <a:buChar char="•"/>
            </a:pPr>
            <a:endParaRPr lang="pt-BR" sz="2800" b="1" dirty="0" smtClean="0">
              <a:solidFill>
                <a:srgbClr val="0000FF"/>
              </a:solidFill>
              <a:latin typeface="Arial Unicode MS" pitchFamily="34" charset="-128"/>
            </a:endParaRPr>
          </a:p>
          <a:p>
            <a:pPr>
              <a:buFontTx/>
              <a:buChar char="•"/>
            </a:pPr>
            <a:endParaRPr lang="pt-BR" sz="2800" b="1" dirty="0">
              <a:solidFill>
                <a:srgbClr val="0000FF"/>
              </a:solidFill>
              <a:latin typeface="Arial Unicode MS" pitchFamily="34" charset="-128"/>
            </a:endParaRPr>
          </a:p>
          <a:p>
            <a:pPr>
              <a:buFontTx/>
              <a:buChar char="•"/>
            </a:pPr>
            <a:endParaRPr lang="pt-BR" sz="2800" b="1" dirty="0" smtClean="0">
              <a:solidFill>
                <a:srgbClr val="0000FF"/>
              </a:solidFill>
              <a:latin typeface="Arial Unicode MS" pitchFamily="34" charset="-128"/>
            </a:endParaRPr>
          </a:p>
          <a:p>
            <a:pPr>
              <a:buFontTx/>
              <a:buChar char="•"/>
            </a:pPr>
            <a:endParaRPr lang="pt-BR" sz="2400" b="1" dirty="0" smtClean="0">
              <a:latin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970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1835696" y="0"/>
            <a:ext cx="7308304" cy="155679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pt-BR" b="1" dirty="0" smtClean="0"/>
              <a:t>ASSEMBLÉIA GERAL</a:t>
            </a:r>
          </a:p>
          <a:p>
            <a:pPr eaLnBrk="1" hangingPunct="1">
              <a:defRPr/>
            </a:pPr>
            <a:r>
              <a:rPr lang="pt-BR" b="1" dirty="0" smtClean="0"/>
              <a:t> ORDINÁRIA</a:t>
            </a:r>
          </a:p>
        </p:txBody>
      </p:sp>
      <p:sp>
        <p:nvSpPr>
          <p:cNvPr id="3077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1556792"/>
            <a:ext cx="9144000" cy="647700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endParaRPr lang="pt-BR" sz="800" b="1" dirty="0" smtClean="0">
              <a:solidFill>
                <a:srgbClr val="C00000"/>
              </a:solidFill>
            </a:endParaRPr>
          </a:p>
          <a:p>
            <a:pPr marL="0" indent="0" algn="ctr" eaLnBrk="1" hangingPunct="1">
              <a:buFont typeface="Arial" charset="0"/>
              <a:buNone/>
            </a:pPr>
            <a:endParaRPr lang="pt-BR" sz="800" b="1" dirty="0">
              <a:solidFill>
                <a:srgbClr val="C00000"/>
              </a:solidFill>
            </a:endParaRPr>
          </a:p>
          <a:p>
            <a:pPr marL="0" indent="0" algn="ctr" eaLnBrk="1" hangingPunct="1">
              <a:buFont typeface="Arial" charset="0"/>
              <a:buNone/>
            </a:pPr>
            <a:endParaRPr lang="pt-BR" sz="800" b="1" dirty="0" smtClean="0">
              <a:solidFill>
                <a:srgbClr val="C00000"/>
              </a:solidFill>
            </a:endParaRPr>
          </a:p>
          <a:p>
            <a:pPr marL="0" indent="0" algn="ctr" eaLnBrk="1" hangingPunct="1">
              <a:buFont typeface="Arial" charset="0"/>
              <a:buNone/>
            </a:pPr>
            <a:endParaRPr lang="pt-BR" sz="800" b="1" dirty="0" smtClean="0">
              <a:solidFill>
                <a:srgbClr val="C00000"/>
              </a:solidFill>
            </a:endParaRPr>
          </a:p>
          <a:p>
            <a:pPr marL="0" indent="0" algn="ctr" eaLnBrk="1" hangingPunct="1">
              <a:buFont typeface="Arial" charset="0"/>
              <a:buNone/>
            </a:pPr>
            <a:endParaRPr lang="pt-BR" sz="800" b="1" dirty="0" smtClean="0"/>
          </a:p>
          <a:p>
            <a:pPr marL="0" indent="0" eaLnBrk="1" hangingPunct="1">
              <a:buNone/>
            </a:pPr>
            <a:endParaRPr lang="pt-BR" sz="2800" b="1" dirty="0" smtClean="0">
              <a:solidFill>
                <a:srgbClr val="0000FF"/>
              </a:solidFill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pt-BR" sz="2800" b="1" dirty="0" smtClean="0">
                <a:solidFill>
                  <a:srgbClr val="0000FF"/>
                </a:solidFill>
              </a:rPr>
              <a:t> BRADESCO .........................................R$        988.246,60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pt-BR" sz="2800" b="1" dirty="0" smtClean="0">
                <a:solidFill>
                  <a:srgbClr val="0000FF"/>
                </a:solidFill>
              </a:rPr>
              <a:t> SICOOB CREDI RURAL..........................R$       743.237,69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pt-BR" sz="2800" b="1" dirty="0" smtClean="0">
                <a:solidFill>
                  <a:srgbClr val="0000FF"/>
                </a:solidFill>
              </a:rPr>
              <a:t> SICREDI ..............................................R$        383.700,48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pt-BR" sz="2800" b="1" dirty="0">
                <a:solidFill>
                  <a:srgbClr val="0000FF"/>
                </a:solidFill>
              </a:rPr>
              <a:t> </a:t>
            </a:r>
            <a:r>
              <a:rPr lang="pt-BR" sz="2800" b="1" dirty="0" smtClean="0">
                <a:solidFill>
                  <a:srgbClr val="0000FF"/>
                </a:solidFill>
              </a:rPr>
              <a:t>BRASIL CARD.......................................R$       113.032,59</a:t>
            </a:r>
          </a:p>
          <a:p>
            <a:pPr marL="0" indent="0" eaLnBrk="1" hangingPunct="1">
              <a:buNone/>
            </a:pPr>
            <a:r>
              <a:rPr lang="pt-BR" sz="2800" b="1" dirty="0" smtClean="0"/>
              <a:t>       </a:t>
            </a:r>
          </a:p>
          <a:p>
            <a:pPr marL="0" indent="0" eaLnBrk="1" hangingPunct="1">
              <a:buNone/>
            </a:pPr>
            <a:r>
              <a:rPr lang="pt-BR" sz="2800" b="1" dirty="0">
                <a:solidFill>
                  <a:srgbClr val="FF0000"/>
                </a:solidFill>
              </a:rPr>
              <a:t> </a:t>
            </a:r>
            <a:r>
              <a:rPr lang="pt-BR" sz="2800" b="1" dirty="0" smtClean="0">
                <a:solidFill>
                  <a:srgbClr val="FF0000"/>
                </a:solidFill>
              </a:rPr>
              <a:t>     TOTAL EMPRÉSTIMOS........................R$    2.228.217,36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pt-BR" sz="3600" b="1" dirty="0"/>
          </a:p>
          <a:p>
            <a:pPr eaLnBrk="1" hangingPunct="1">
              <a:buFont typeface="Wingdings" panose="05000000000000000000" pitchFamily="2" charset="2"/>
              <a:buChar char="Ø"/>
            </a:pPr>
            <a:endParaRPr lang="pt-BR" sz="3600" b="1" dirty="0" smtClean="0"/>
          </a:p>
        </p:txBody>
      </p:sp>
      <p:cxnSp>
        <p:nvCxnSpPr>
          <p:cNvPr id="6" name="Conector reto 5"/>
          <p:cNvCxnSpPr/>
          <p:nvPr/>
        </p:nvCxnSpPr>
        <p:spPr>
          <a:xfrm>
            <a:off x="-36513" y="2205038"/>
            <a:ext cx="9144001" cy="0"/>
          </a:xfrm>
          <a:prstGeom prst="line">
            <a:avLst/>
          </a:prstGeom>
          <a:ln w="889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2442731" y="1556792"/>
            <a:ext cx="4258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EMPRÉSTIMOS BANCÁRIOS</a:t>
            </a:r>
          </a:p>
        </p:txBody>
      </p:sp>
    </p:spTree>
    <p:extLst>
      <p:ext uri="{BB962C8B-B14F-4D97-AF65-F5344CB8AC3E}">
        <p14:creationId xmlns:p14="http://schemas.microsoft.com/office/powerpoint/2010/main" val="18909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1835696" y="546"/>
            <a:ext cx="7308304" cy="155679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pt-BR" b="1" dirty="0" smtClean="0"/>
              <a:t>ASSEMBLÉIA GERAL</a:t>
            </a:r>
          </a:p>
          <a:p>
            <a:pPr eaLnBrk="1" hangingPunct="1">
              <a:defRPr/>
            </a:pPr>
            <a:r>
              <a:rPr lang="pt-BR" b="1" dirty="0" smtClean="0"/>
              <a:t> ORDINÁRIA</a:t>
            </a:r>
          </a:p>
        </p:txBody>
      </p:sp>
      <p:sp>
        <p:nvSpPr>
          <p:cNvPr id="2053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1557338"/>
            <a:ext cx="9144000" cy="576262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None/>
            </a:pPr>
            <a:r>
              <a:rPr lang="pt-BR" b="1" dirty="0">
                <a:solidFill>
                  <a:srgbClr val="FF3300"/>
                </a:solidFill>
                <a:cs typeface="Arial" charset="0"/>
              </a:rPr>
              <a:t>Apresentação </a:t>
            </a:r>
            <a:r>
              <a:rPr lang="pt-BR" b="1" dirty="0" smtClean="0">
                <a:solidFill>
                  <a:srgbClr val="FF3300"/>
                </a:solidFill>
                <a:cs typeface="Arial" charset="0"/>
              </a:rPr>
              <a:t>Financeira</a:t>
            </a:r>
            <a:endParaRPr lang="pt-BR" b="1" dirty="0">
              <a:solidFill>
                <a:srgbClr val="FF3300"/>
              </a:solidFill>
              <a:cs typeface="Arial" charset="0"/>
            </a:endParaRPr>
          </a:p>
          <a:p>
            <a:pPr marL="0" indent="0" algn="ctr" eaLnBrk="1" hangingPunct="1">
              <a:buFont typeface="Arial" charset="0"/>
              <a:buNone/>
            </a:pPr>
            <a:endParaRPr lang="pt-BR" sz="4000" b="1" dirty="0" smtClean="0"/>
          </a:p>
        </p:txBody>
      </p:sp>
      <p:cxnSp>
        <p:nvCxnSpPr>
          <p:cNvPr id="6" name="Conector reto 5"/>
          <p:cNvCxnSpPr/>
          <p:nvPr/>
        </p:nvCxnSpPr>
        <p:spPr>
          <a:xfrm>
            <a:off x="-36513" y="2205038"/>
            <a:ext cx="9144001" cy="0"/>
          </a:xfrm>
          <a:prstGeom prst="line">
            <a:avLst/>
          </a:prstGeom>
          <a:ln w="889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5" name="Retângulo 6"/>
          <p:cNvSpPr>
            <a:spLocks noChangeArrowheads="1"/>
          </p:cNvSpPr>
          <p:nvPr/>
        </p:nvSpPr>
        <p:spPr bwMode="auto">
          <a:xfrm>
            <a:off x="0" y="2473726"/>
            <a:ext cx="9107488" cy="298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 dirty="0">
              <a:solidFill>
                <a:srgbClr val="FF3300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 dirty="0">
              <a:solidFill>
                <a:srgbClr val="FF3300"/>
              </a:solidFill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 sz="4400" b="1" dirty="0" smtClean="0">
              <a:solidFill>
                <a:srgbClr val="0000FF"/>
              </a:solidFill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4400" b="1" dirty="0" smtClean="0">
                <a:solidFill>
                  <a:srgbClr val="0000FF"/>
                </a:solidFill>
                <a:cs typeface="Arial" charset="0"/>
              </a:rPr>
              <a:t>Saldos Bancários</a:t>
            </a:r>
            <a:endParaRPr lang="pt-BR" sz="4400" b="1" dirty="0">
              <a:solidFill>
                <a:srgbClr val="0000FF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000" b="1" dirty="0">
              <a:solidFill>
                <a:srgbClr val="000000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endParaRPr lang="pt-BR" sz="4400" b="1" dirty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59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Título 1"/>
          <p:cNvGrpSpPr>
            <a:grpSpLocks noGrp="1"/>
          </p:cNvGrpSpPr>
          <p:nvPr/>
        </p:nvGrpSpPr>
        <p:grpSpPr bwMode="auto">
          <a:xfrm>
            <a:off x="1822451" y="-12700"/>
            <a:ext cx="7334251" cy="1579563"/>
            <a:chOff x="1148" y="-8"/>
            <a:chExt cx="4620" cy="995"/>
          </a:xfrm>
        </p:grpSpPr>
        <p:pic>
          <p:nvPicPr>
            <p:cNvPr id="5" name="Título 1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48" y="-8"/>
              <a:ext cx="4620" cy="995"/>
            </a:xfrm>
            <a:prstGeom prst="rect">
              <a:avLst/>
            </a:prstGeom>
            <a:noFill/>
          </p:spPr>
        </p:pic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1156" y="0"/>
              <a:ext cx="4604" cy="9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r>
                <a:rPr lang="pt-BR" sz="4400" b="1" dirty="0"/>
                <a:t>ASSEMBLÉIA GERAL</a:t>
              </a:r>
            </a:p>
            <a:p>
              <a:pPr algn="ctr">
                <a:defRPr/>
              </a:pPr>
              <a:r>
                <a:rPr lang="pt-BR" sz="4400" b="1" dirty="0"/>
                <a:t> ORDINÁRIA</a:t>
              </a:r>
              <a:endParaRPr lang="pt-BR" sz="4400" b="1" dirty="0">
                <a:latin typeface="Calibri" pitchFamily="34" charset="0"/>
              </a:endParaRPr>
            </a:p>
          </p:txBody>
        </p:sp>
      </p:grpSp>
      <p:cxnSp>
        <p:nvCxnSpPr>
          <p:cNvPr id="8" name="Conector reto 5"/>
          <p:cNvCxnSpPr>
            <a:cxnSpLocks noChangeShapeType="1"/>
          </p:cNvCxnSpPr>
          <p:nvPr/>
        </p:nvCxnSpPr>
        <p:spPr bwMode="auto">
          <a:xfrm>
            <a:off x="-36513" y="2205038"/>
            <a:ext cx="9144001" cy="0"/>
          </a:xfrm>
          <a:prstGeom prst="line">
            <a:avLst/>
          </a:prstGeom>
          <a:noFill/>
          <a:ln w="88900" cmpd="thinThick">
            <a:solidFill>
              <a:srgbClr val="4A7EBB"/>
            </a:solidFill>
            <a:round/>
            <a:headEnd/>
            <a:tailEnd/>
          </a:ln>
        </p:spPr>
      </p:cxnSp>
      <p:sp>
        <p:nvSpPr>
          <p:cNvPr id="11" name="Retângulo 10"/>
          <p:cNvSpPr/>
          <p:nvPr/>
        </p:nvSpPr>
        <p:spPr>
          <a:xfrm>
            <a:off x="0" y="2301075"/>
            <a:ext cx="91074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2400" b="1" dirty="0">
                <a:solidFill>
                  <a:srgbClr val="FF3300"/>
                </a:solidFill>
                <a:cs typeface="Arial" charset="0"/>
              </a:rPr>
              <a:t> </a:t>
            </a:r>
            <a:r>
              <a:rPr lang="pt-BR" sz="2400" b="1" dirty="0" smtClean="0">
                <a:solidFill>
                  <a:srgbClr val="FF3300"/>
                </a:solidFill>
                <a:cs typeface="Arial" charset="0"/>
              </a:rPr>
              <a:t>      </a:t>
            </a:r>
            <a:r>
              <a:rPr lang="pt-BR" sz="2800" b="1" dirty="0" smtClean="0">
                <a:solidFill>
                  <a:srgbClr val="FF3300"/>
                </a:solidFill>
                <a:cs typeface="Arial" charset="0"/>
              </a:rPr>
              <a:t>SALDOS INSTITUIÇÕES FINANCEIRAS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 sz="2800" b="1" dirty="0" smtClean="0">
              <a:solidFill>
                <a:srgbClr val="FF3300"/>
              </a:solidFill>
              <a:cs typeface="Arial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800" b="1" dirty="0" err="1" smtClean="0">
                <a:solidFill>
                  <a:srgbClr val="0000FF"/>
                </a:solidFill>
                <a:cs typeface="Arial" charset="0"/>
              </a:rPr>
              <a:t>Sicoob</a:t>
            </a:r>
            <a:r>
              <a:rPr lang="pt-BR" sz="2800" b="1" dirty="0" smtClean="0">
                <a:solidFill>
                  <a:srgbClr val="0000FF"/>
                </a:solidFill>
                <a:cs typeface="Arial" charset="0"/>
              </a:rPr>
              <a:t> </a:t>
            </a:r>
            <a:r>
              <a:rPr lang="pt-BR" sz="2800" b="1" dirty="0" err="1" smtClean="0">
                <a:solidFill>
                  <a:srgbClr val="0000FF"/>
                </a:solidFill>
                <a:cs typeface="Arial" charset="0"/>
              </a:rPr>
              <a:t>Credi</a:t>
            </a:r>
            <a:r>
              <a:rPr lang="pt-BR" sz="2800" b="1" dirty="0" smtClean="0">
                <a:solidFill>
                  <a:srgbClr val="0000FF"/>
                </a:solidFill>
                <a:cs typeface="Arial" charset="0"/>
              </a:rPr>
              <a:t> Rural .................................. R$     8.868,63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800" b="1" dirty="0" err="1" smtClean="0">
                <a:solidFill>
                  <a:srgbClr val="0000FF"/>
                </a:solidFill>
                <a:cs typeface="Arial" charset="0"/>
              </a:rPr>
              <a:t>Sicredi</a:t>
            </a:r>
            <a:r>
              <a:rPr lang="pt-BR" sz="2800" b="1" dirty="0" smtClean="0">
                <a:solidFill>
                  <a:srgbClr val="0000FF"/>
                </a:solidFill>
                <a:cs typeface="Arial" charset="0"/>
              </a:rPr>
              <a:t> .................................................... R$     1.314,09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800" b="1" dirty="0" smtClean="0">
                <a:solidFill>
                  <a:srgbClr val="0000FF"/>
                </a:solidFill>
                <a:cs typeface="Arial" charset="0"/>
              </a:rPr>
              <a:t>Bradesco ................................................ R$        (-) 4,18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800" b="1" dirty="0" smtClean="0">
                <a:solidFill>
                  <a:srgbClr val="0000FF"/>
                </a:solidFill>
                <a:cs typeface="Arial" charset="0"/>
              </a:rPr>
              <a:t>Itaú ........................................................ R$           22,50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800" b="1" dirty="0" smtClean="0">
                <a:solidFill>
                  <a:srgbClr val="0000FF"/>
                </a:solidFill>
                <a:cs typeface="Arial" charset="0"/>
              </a:rPr>
              <a:t>Caixa Clube ............................................ R$      3.591,34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2800" b="1" dirty="0" smtClean="0">
                <a:solidFill>
                  <a:srgbClr val="0000FF"/>
                </a:solidFill>
                <a:cs typeface="Arial" charset="0"/>
              </a:rPr>
              <a:t>    </a:t>
            </a:r>
            <a:r>
              <a:rPr lang="pt-BR" sz="2800" b="1" dirty="0" smtClean="0">
                <a:solidFill>
                  <a:srgbClr val="FF0000"/>
                </a:solidFill>
                <a:cs typeface="Arial" charset="0"/>
              </a:rPr>
              <a:t>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pt-BR" sz="2800" b="1" dirty="0" smtClean="0">
                <a:solidFill>
                  <a:srgbClr val="FF0000"/>
                </a:solidFill>
                <a:cs typeface="Arial" charset="0"/>
              </a:rPr>
              <a:t>     TOTAL SALDOS........................................ R$    13.722,38   </a:t>
            </a:r>
            <a:endParaRPr lang="pt-BR" sz="2000" b="1" dirty="0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9" name="Subtítulo 2"/>
          <p:cNvSpPr txBox="1">
            <a:spLocks/>
          </p:cNvSpPr>
          <p:nvPr/>
        </p:nvSpPr>
        <p:spPr bwMode="auto">
          <a:xfrm>
            <a:off x="0" y="1557338"/>
            <a:ext cx="91440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pt-BR" b="1" kern="0" dirty="0" smtClean="0">
                <a:solidFill>
                  <a:srgbClr val="FF3300"/>
                </a:solidFill>
                <a:cs typeface="Arial" charset="0"/>
              </a:rPr>
              <a:t>Apresentação Financeira</a:t>
            </a:r>
          </a:p>
          <a:p>
            <a:pPr marL="0" indent="0" algn="ctr" eaLnBrk="1" hangingPunct="1">
              <a:buFont typeface="Arial" charset="0"/>
              <a:buNone/>
            </a:pPr>
            <a:endParaRPr lang="pt-BR" sz="4000" b="1" kern="0" dirty="0" smtClean="0"/>
          </a:p>
        </p:txBody>
      </p:sp>
    </p:spTree>
    <p:extLst>
      <p:ext uri="{BB962C8B-B14F-4D97-AF65-F5344CB8AC3E}">
        <p14:creationId xmlns:p14="http://schemas.microsoft.com/office/powerpoint/2010/main" val="310615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1835696" y="546"/>
            <a:ext cx="7308304" cy="155679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pt-BR" b="1" dirty="0" smtClean="0"/>
              <a:t>ASSEMBLÉIA GERAL</a:t>
            </a:r>
          </a:p>
          <a:p>
            <a:pPr eaLnBrk="1" hangingPunct="1">
              <a:defRPr/>
            </a:pPr>
            <a:r>
              <a:rPr lang="pt-BR" b="1" dirty="0" smtClean="0"/>
              <a:t> ORDINÁRIA</a:t>
            </a:r>
          </a:p>
        </p:txBody>
      </p:sp>
      <p:sp>
        <p:nvSpPr>
          <p:cNvPr id="2053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1557338"/>
            <a:ext cx="9144000" cy="576262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None/>
            </a:pPr>
            <a:r>
              <a:rPr lang="pt-BR" b="1" dirty="0">
                <a:solidFill>
                  <a:srgbClr val="FF3300"/>
                </a:solidFill>
                <a:cs typeface="Arial" charset="0"/>
              </a:rPr>
              <a:t>Apresentação </a:t>
            </a:r>
            <a:r>
              <a:rPr lang="pt-BR" b="1" dirty="0" smtClean="0">
                <a:solidFill>
                  <a:srgbClr val="FF3300"/>
                </a:solidFill>
                <a:cs typeface="Arial" charset="0"/>
              </a:rPr>
              <a:t>Financeira</a:t>
            </a:r>
            <a:endParaRPr lang="pt-BR" b="1" dirty="0">
              <a:solidFill>
                <a:srgbClr val="FF3300"/>
              </a:solidFill>
              <a:cs typeface="Arial" charset="0"/>
            </a:endParaRPr>
          </a:p>
          <a:p>
            <a:pPr marL="0" indent="0" algn="ctr" eaLnBrk="1" hangingPunct="1">
              <a:buFont typeface="Arial" charset="0"/>
              <a:buNone/>
            </a:pPr>
            <a:endParaRPr lang="pt-BR" sz="4000" b="1" dirty="0" smtClean="0"/>
          </a:p>
        </p:txBody>
      </p:sp>
      <p:cxnSp>
        <p:nvCxnSpPr>
          <p:cNvPr id="6" name="Conector reto 5"/>
          <p:cNvCxnSpPr/>
          <p:nvPr/>
        </p:nvCxnSpPr>
        <p:spPr>
          <a:xfrm>
            <a:off x="-36513" y="2205038"/>
            <a:ext cx="9144001" cy="0"/>
          </a:xfrm>
          <a:prstGeom prst="line">
            <a:avLst/>
          </a:prstGeom>
          <a:ln w="889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5" name="Retângulo 6"/>
          <p:cNvSpPr>
            <a:spLocks noChangeArrowheads="1"/>
          </p:cNvSpPr>
          <p:nvPr/>
        </p:nvSpPr>
        <p:spPr bwMode="auto">
          <a:xfrm>
            <a:off x="0" y="2473726"/>
            <a:ext cx="9107488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 dirty="0">
              <a:solidFill>
                <a:srgbClr val="FF3300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 dirty="0">
              <a:solidFill>
                <a:srgbClr val="FF3300"/>
              </a:solidFill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 sz="4400" b="1" dirty="0" smtClean="0">
              <a:solidFill>
                <a:srgbClr val="0000FF"/>
              </a:solidFill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4400" b="1" dirty="0" smtClean="0">
                <a:solidFill>
                  <a:srgbClr val="0000FF"/>
                </a:solidFill>
                <a:cs typeface="Arial" charset="0"/>
              </a:rPr>
              <a:t>Receitas </a:t>
            </a:r>
            <a:r>
              <a:rPr lang="pt-BR" sz="4400" b="1" dirty="0">
                <a:solidFill>
                  <a:srgbClr val="0000FF"/>
                </a:solidFill>
                <a:cs typeface="Arial" charset="0"/>
              </a:rPr>
              <a:t>à Receber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endParaRPr lang="pt-BR" sz="4400" b="1" dirty="0">
              <a:solidFill>
                <a:srgbClr val="0000FF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000" b="1" dirty="0">
              <a:solidFill>
                <a:srgbClr val="000000"/>
              </a:solidFill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endParaRPr lang="pt-BR" sz="4400" b="1" dirty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44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Título 1"/>
          <p:cNvGrpSpPr>
            <a:grpSpLocks noGrp="1"/>
          </p:cNvGrpSpPr>
          <p:nvPr/>
        </p:nvGrpSpPr>
        <p:grpSpPr bwMode="auto">
          <a:xfrm>
            <a:off x="1822451" y="-12700"/>
            <a:ext cx="7334251" cy="1579563"/>
            <a:chOff x="1148" y="-8"/>
            <a:chExt cx="4620" cy="995"/>
          </a:xfrm>
        </p:grpSpPr>
        <p:pic>
          <p:nvPicPr>
            <p:cNvPr id="5" name="Título 1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48" y="-8"/>
              <a:ext cx="4620" cy="995"/>
            </a:xfrm>
            <a:prstGeom prst="rect">
              <a:avLst/>
            </a:prstGeom>
            <a:noFill/>
          </p:spPr>
        </p:pic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1156" y="0"/>
              <a:ext cx="4604" cy="9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r>
                <a:rPr lang="pt-BR" sz="4400" b="1" dirty="0"/>
                <a:t>ASSEMBLÉIA GERAL</a:t>
              </a:r>
            </a:p>
            <a:p>
              <a:pPr algn="ctr">
                <a:defRPr/>
              </a:pPr>
              <a:r>
                <a:rPr lang="pt-BR" sz="4400" b="1" dirty="0"/>
                <a:t> ORDINÁRIA</a:t>
              </a:r>
              <a:endParaRPr lang="pt-BR" sz="4400" b="1" dirty="0">
                <a:latin typeface="Calibri" pitchFamily="34" charset="0"/>
              </a:endParaRPr>
            </a:p>
          </p:txBody>
        </p:sp>
      </p:grpSp>
      <p:cxnSp>
        <p:nvCxnSpPr>
          <p:cNvPr id="8" name="Conector reto 5"/>
          <p:cNvCxnSpPr>
            <a:cxnSpLocks noChangeShapeType="1"/>
          </p:cNvCxnSpPr>
          <p:nvPr/>
        </p:nvCxnSpPr>
        <p:spPr bwMode="auto">
          <a:xfrm>
            <a:off x="-36513" y="2205038"/>
            <a:ext cx="9144001" cy="0"/>
          </a:xfrm>
          <a:prstGeom prst="line">
            <a:avLst/>
          </a:prstGeom>
          <a:noFill/>
          <a:ln w="88900" cmpd="thinThick">
            <a:solidFill>
              <a:srgbClr val="4A7EBB"/>
            </a:solidFill>
            <a:round/>
            <a:headEnd/>
            <a:tailEnd/>
          </a:ln>
        </p:spPr>
      </p:cxnSp>
      <p:sp>
        <p:nvSpPr>
          <p:cNvPr id="11" name="Retângulo 10"/>
          <p:cNvSpPr/>
          <p:nvPr/>
        </p:nvSpPr>
        <p:spPr>
          <a:xfrm>
            <a:off x="0" y="2301075"/>
            <a:ext cx="910748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2800" b="1" dirty="0" smtClean="0">
                <a:solidFill>
                  <a:srgbClr val="FF0000"/>
                </a:solidFill>
                <a:cs typeface="Arial" charset="0"/>
              </a:rPr>
              <a:t>RECEITAS À RECEBER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800" b="1" dirty="0" smtClean="0">
              <a:solidFill>
                <a:srgbClr val="FF0000"/>
              </a:solidFill>
              <a:cs typeface="Arial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800" b="1" dirty="0" smtClean="0">
                <a:solidFill>
                  <a:srgbClr val="0000FF"/>
                </a:solidFill>
                <a:cs typeface="Arial" charset="0"/>
              </a:rPr>
              <a:t>  Cartão de crédito/Débito ....................... R$     43.052,72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800" b="1" dirty="0" smtClean="0">
                <a:solidFill>
                  <a:srgbClr val="0000FF"/>
                </a:solidFill>
                <a:cs typeface="Arial" charset="0"/>
              </a:rPr>
              <a:t>  Cheques Pré-datados ............................. R$       7.037,52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800" b="1" dirty="0" smtClean="0">
                <a:solidFill>
                  <a:srgbClr val="0000FF"/>
                </a:solidFill>
                <a:cs typeface="Arial" charset="0"/>
              </a:rPr>
              <a:t>  Vendas de Títulos .................................. R$   823.617,35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0000FF"/>
                </a:solidFill>
                <a:cs typeface="Arial" charset="0"/>
              </a:rPr>
              <a:t> </a:t>
            </a:r>
            <a:r>
              <a:rPr lang="pt-BR" sz="2800" b="1" dirty="0" smtClean="0">
                <a:solidFill>
                  <a:srgbClr val="0000FF"/>
                </a:solidFill>
                <a:cs typeface="Arial" charset="0"/>
              </a:rPr>
              <a:t>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0000FF"/>
                </a:solidFill>
                <a:cs typeface="Arial" charset="0"/>
              </a:rPr>
              <a:t> </a:t>
            </a:r>
            <a:r>
              <a:rPr lang="pt-BR" sz="2800" b="1" dirty="0" smtClean="0">
                <a:solidFill>
                  <a:srgbClr val="0000FF"/>
                </a:solidFill>
                <a:cs typeface="Arial" charset="0"/>
              </a:rPr>
              <a:t>     </a:t>
            </a:r>
            <a:r>
              <a:rPr lang="pt-BR" sz="2800" b="1" dirty="0" smtClean="0">
                <a:solidFill>
                  <a:srgbClr val="FF0000"/>
                </a:solidFill>
                <a:cs typeface="Arial" charset="0"/>
              </a:rPr>
              <a:t>TOTAL RECEITAS..................................... R$   873.707,59</a:t>
            </a:r>
            <a:endParaRPr lang="pt-BR" sz="28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9" name="Subtítulo 2"/>
          <p:cNvSpPr txBox="1">
            <a:spLocks/>
          </p:cNvSpPr>
          <p:nvPr/>
        </p:nvSpPr>
        <p:spPr bwMode="auto">
          <a:xfrm>
            <a:off x="0" y="1557338"/>
            <a:ext cx="91440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pt-BR" b="1" kern="0" dirty="0" smtClean="0">
                <a:solidFill>
                  <a:srgbClr val="FF3300"/>
                </a:solidFill>
                <a:cs typeface="Arial" charset="0"/>
              </a:rPr>
              <a:t>Apresentação Financeira</a:t>
            </a:r>
            <a:endParaRPr lang="pt-BR" sz="4000" b="1" kern="0" dirty="0" smtClean="0"/>
          </a:p>
        </p:txBody>
      </p:sp>
    </p:spTree>
    <p:extLst>
      <p:ext uri="{BB962C8B-B14F-4D97-AF65-F5344CB8AC3E}">
        <p14:creationId xmlns:p14="http://schemas.microsoft.com/office/powerpoint/2010/main" val="277894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Título 1"/>
          <p:cNvGrpSpPr>
            <a:grpSpLocks noGrp="1"/>
          </p:cNvGrpSpPr>
          <p:nvPr/>
        </p:nvGrpSpPr>
        <p:grpSpPr bwMode="auto">
          <a:xfrm>
            <a:off x="1822451" y="-12700"/>
            <a:ext cx="7334251" cy="1579563"/>
            <a:chOff x="1148" y="-8"/>
            <a:chExt cx="4620" cy="995"/>
          </a:xfrm>
        </p:grpSpPr>
        <p:pic>
          <p:nvPicPr>
            <p:cNvPr id="5" name="Título 1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48" y="-8"/>
              <a:ext cx="4620" cy="995"/>
            </a:xfrm>
            <a:prstGeom prst="rect">
              <a:avLst/>
            </a:prstGeom>
            <a:noFill/>
          </p:spPr>
        </p:pic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1156" y="0"/>
              <a:ext cx="4604" cy="9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r>
                <a:rPr lang="pt-BR" sz="4400" b="1" dirty="0"/>
                <a:t>ASSEMBLÉIA GERAL</a:t>
              </a:r>
            </a:p>
            <a:p>
              <a:pPr algn="ctr">
                <a:defRPr/>
              </a:pPr>
              <a:r>
                <a:rPr lang="pt-BR" sz="4400" b="1" dirty="0"/>
                <a:t> ORDINÁRIA</a:t>
              </a:r>
              <a:endParaRPr lang="pt-BR" sz="4400" b="1" dirty="0">
                <a:latin typeface="Calibri" pitchFamily="34" charset="0"/>
              </a:endParaRPr>
            </a:p>
          </p:txBody>
        </p:sp>
      </p:grpSp>
      <p:cxnSp>
        <p:nvCxnSpPr>
          <p:cNvPr id="8" name="Conector reto 5"/>
          <p:cNvCxnSpPr>
            <a:cxnSpLocks noChangeShapeType="1"/>
          </p:cNvCxnSpPr>
          <p:nvPr/>
        </p:nvCxnSpPr>
        <p:spPr bwMode="auto">
          <a:xfrm>
            <a:off x="-36513" y="2205038"/>
            <a:ext cx="9144001" cy="0"/>
          </a:xfrm>
          <a:prstGeom prst="line">
            <a:avLst/>
          </a:prstGeom>
          <a:noFill/>
          <a:ln w="88900" cmpd="thinThick">
            <a:solidFill>
              <a:srgbClr val="4A7EBB"/>
            </a:solidFill>
            <a:round/>
            <a:headEnd/>
            <a:tailEnd/>
          </a:ln>
        </p:spPr>
      </p:cxnSp>
      <p:sp>
        <p:nvSpPr>
          <p:cNvPr id="9" name="Retângulo 7"/>
          <p:cNvSpPr>
            <a:spLocks noChangeArrowheads="1"/>
          </p:cNvSpPr>
          <p:nvPr/>
        </p:nvSpPr>
        <p:spPr bwMode="auto">
          <a:xfrm>
            <a:off x="179388" y="2349500"/>
            <a:ext cx="896461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endParaRPr lang="pt-BR" sz="2800" b="1" dirty="0" smtClean="0">
              <a:solidFill>
                <a:srgbClr val="0000FF"/>
              </a:solidFill>
              <a:latin typeface="Arial Unicode MS" pitchFamily="34" charset="-128"/>
            </a:endParaRPr>
          </a:p>
          <a:p>
            <a:pPr>
              <a:buFontTx/>
              <a:buChar char="•"/>
            </a:pPr>
            <a:endParaRPr lang="pt-BR" sz="2800" b="1" dirty="0">
              <a:solidFill>
                <a:srgbClr val="0000FF"/>
              </a:solidFill>
              <a:latin typeface="Arial Unicode MS" pitchFamily="34" charset="-128"/>
            </a:endParaRPr>
          </a:p>
          <a:p>
            <a:pPr>
              <a:buFontTx/>
              <a:buChar char="•"/>
            </a:pPr>
            <a:endParaRPr lang="pt-BR" sz="2800" b="1" dirty="0" smtClean="0">
              <a:solidFill>
                <a:srgbClr val="0000FF"/>
              </a:solidFill>
              <a:latin typeface="Arial Unicode MS" pitchFamily="34" charset="-128"/>
            </a:endParaRPr>
          </a:p>
          <a:p>
            <a:pPr>
              <a:buFontTx/>
              <a:buChar char="•"/>
            </a:pPr>
            <a:endParaRPr lang="pt-BR" sz="2400" b="1" dirty="0" smtClean="0">
              <a:latin typeface="Arial Unicode MS" pitchFamily="34" charset="-128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79388" y="2564904"/>
            <a:ext cx="89281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rgbClr val="FF0000"/>
                </a:solidFill>
              </a:rPr>
              <a:t>TOTAL ACORDOS JUDICIAIS</a:t>
            </a:r>
            <a:r>
              <a:rPr lang="pt-BR" sz="2800" b="1" dirty="0" smtClean="0">
                <a:solidFill>
                  <a:srgbClr val="FF0000"/>
                </a:solidFill>
              </a:rPr>
              <a:t>.....................</a:t>
            </a:r>
            <a:r>
              <a:rPr lang="pt-BR" sz="2800" b="1" dirty="0">
                <a:solidFill>
                  <a:srgbClr val="FF0000"/>
                </a:solidFill>
              </a:rPr>
              <a:t>R</a:t>
            </a:r>
            <a:r>
              <a:rPr lang="pt-BR" sz="2800" b="1" dirty="0" smtClean="0">
                <a:solidFill>
                  <a:srgbClr val="FF0000"/>
                </a:solidFill>
              </a:rPr>
              <a:t>$      963.628,24</a:t>
            </a:r>
          </a:p>
          <a:p>
            <a:endParaRPr lang="pt-BR" sz="2800" b="1" dirty="0">
              <a:solidFill>
                <a:srgbClr val="FF0000"/>
              </a:solidFill>
            </a:endParaRPr>
          </a:p>
          <a:p>
            <a:r>
              <a:rPr lang="pt-BR" sz="2800" b="1" dirty="0">
                <a:solidFill>
                  <a:srgbClr val="FF0000"/>
                </a:solidFill>
              </a:rPr>
              <a:t>TOTAL EMPRÉSTIMOS</a:t>
            </a:r>
            <a:r>
              <a:rPr lang="pt-BR" sz="2800" b="1" dirty="0" smtClean="0">
                <a:solidFill>
                  <a:srgbClr val="FF0000"/>
                </a:solidFill>
              </a:rPr>
              <a:t>.............................</a:t>
            </a:r>
            <a:r>
              <a:rPr lang="pt-BR" sz="2800" b="1" dirty="0">
                <a:solidFill>
                  <a:srgbClr val="FF0000"/>
                </a:solidFill>
              </a:rPr>
              <a:t>R$ </a:t>
            </a:r>
            <a:r>
              <a:rPr lang="pt-BR" sz="2800" b="1" dirty="0" smtClean="0">
                <a:solidFill>
                  <a:srgbClr val="FF0000"/>
                </a:solidFill>
              </a:rPr>
              <a:t>  </a:t>
            </a:r>
            <a:r>
              <a:rPr lang="pt-BR" sz="2800" b="1" dirty="0">
                <a:solidFill>
                  <a:srgbClr val="FF0000"/>
                </a:solidFill>
              </a:rPr>
              <a:t>2.228.217,36</a:t>
            </a:r>
          </a:p>
          <a:p>
            <a:endParaRPr lang="pt-BR" sz="2800" b="1" dirty="0" smtClean="0">
              <a:solidFill>
                <a:srgbClr val="FF0000"/>
              </a:solidFill>
            </a:endParaRPr>
          </a:p>
          <a:p>
            <a:r>
              <a:rPr lang="pt-BR" sz="2800" b="1" dirty="0">
                <a:solidFill>
                  <a:srgbClr val="0000FF"/>
                </a:solidFill>
                <a:cs typeface="Arial" charset="0"/>
              </a:rPr>
              <a:t>TOTAL SALDOS</a:t>
            </a:r>
            <a:r>
              <a:rPr lang="pt-BR" sz="2800" b="1" dirty="0" smtClean="0">
                <a:solidFill>
                  <a:srgbClr val="0000FF"/>
                </a:solidFill>
                <a:cs typeface="Arial" charset="0"/>
              </a:rPr>
              <a:t>........................................R</a:t>
            </a:r>
            <a:r>
              <a:rPr lang="pt-BR" sz="2800" b="1" dirty="0">
                <a:solidFill>
                  <a:srgbClr val="0000FF"/>
                </a:solidFill>
                <a:cs typeface="Arial" charset="0"/>
              </a:rPr>
              <a:t>$ </a:t>
            </a:r>
            <a:r>
              <a:rPr lang="pt-BR" sz="2800" b="1" dirty="0" smtClean="0">
                <a:solidFill>
                  <a:srgbClr val="0000FF"/>
                </a:solidFill>
                <a:cs typeface="Arial" charset="0"/>
              </a:rPr>
              <a:t>        </a:t>
            </a:r>
            <a:r>
              <a:rPr lang="pt-BR" sz="2800" b="1" dirty="0">
                <a:solidFill>
                  <a:srgbClr val="0000FF"/>
                </a:solidFill>
                <a:cs typeface="Arial" charset="0"/>
              </a:rPr>
              <a:t>13.722,38</a:t>
            </a:r>
            <a:endParaRPr lang="pt-BR" sz="2800" b="1" dirty="0" smtClean="0">
              <a:solidFill>
                <a:srgbClr val="0000FF"/>
              </a:solidFill>
            </a:endParaRPr>
          </a:p>
          <a:p>
            <a:endParaRPr lang="pt-BR" sz="2800" b="1" dirty="0">
              <a:solidFill>
                <a:srgbClr val="FF0000"/>
              </a:solidFill>
            </a:endParaRPr>
          </a:p>
          <a:p>
            <a:r>
              <a:rPr lang="pt-BR" sz="2800" b="1" dirty="0" smtClean="0">
                <a:solidFill>
                  <a:srgbClr val="0000FF"/>
                </a:solidFill>
                <a:cs typeface="Arial" charset="0"/>
              </a:rPr>
              <a:t>TOTAL </a:t>
            </a:r>
            <a:r>
              <a:rPr lang="pt-BR" sz="2800" b="1" dirty="0">
                <a:solidFill>
                  <a:srgbClr val="0000FF"/>
                </a:solidFill>
                <a:cs typeface="Arial" charset="0"/>
              </a:rPr>
              <a:t>RECEITAS</a:t>
            </a:r>
            <a:r>
              <a:rPr lang="pt-BR" sz="2800" b="1" dirty="0" smtClean="0">
                <a:solidFill>
                  <a:srgbClr val="0000FF"/>
                </a:solidFill>
                <a:cs typeface="Arial" charset="0"/>
              </a:rPr>
              <a:t>...................................... </a:t>
            </a:r>
            <a:r>
              <a:rPr lang="pt-BR" sz="2800" b="1" dirty="0">
                <a:solidFill>
                  <a:srgbClr val="0000FF"/>
                </a:solidFill>
                <a:cs typeface="Arial" charset="0"/>
              </a:rPr>
              <a:t>R$ </a:t>
            </a:r>
            <a:r>
              <a:rPr lang="pt-BR" sz="2800" b="1" dirty="0" smtClean="0">
                <a:solidFill>
                  <a:srgbClr val="0000FF"/>
                </a:solidFill>
                <a:cs typeface="Arial" charset="0"/>
              </a:rPr>
              <a:t>     </a:t>
            </a:r>
            <a:r>
              <a:rPr lang="pt-BR" sz="2800" b="1" dirty="0">
                <a:solidFill>
                  <a:srgbClr val="0000FF"/>
                </a:solidFill>
                <a:cs typeface="Arial" charset="0"/>
              </a:rPr>
              <a:t>873.707,59</a:t>
            </a:r>
          </a:p>
          <a:p>
            <a:r>
              <a:rPr lang="pt-BR" sz="2800" b="1" dirty="0" smtClean="0">
                <a:solidFill>
                  <a:srgbClr val="FF0000"/>
                </a:solidFill>
              </a:rPr>
              <a:t>   </a:t>
            </a:r>
          </a:p>
          <a:p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0" name="Subtítulo 2"/>
          <p:cNvSpPr txBox="1">
            <a:spLocks/>
          </p:cNvSpPr>
          <p:nvPr/>
        </p:nvSpPr>
        <p:spPr bwMode="auto">
          <a:xfrm>
            <a:off x="0" y="1557338"/>
            <a:ext cx="91440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pt-BR" b="1" kern="0" dirty="0" smtClean="0">
                <a:solidFill>
                  <a:srgbClr val="FF3300"/>
                </a:solidFill>
                <a:cs typeface="Arial" charset="0"/>
              </a:rPr>
              <a:t>Apresentação Financeira</a:t>
            </a:r>
            <a:endParaRPr lang="pt-BR" sz="4000" b="1" kern="0" dirty="0" smtClean="0"/>
          </a:p>
        </p:txBody>
      </p:sp>
    </p:spTree>
    <p:extLst>
      <p:ext uri="{BB962C8B-B14F-4D97-AF65-F5344CB8AC3E}">
        <p14:creationId xmlns:p14="http://schemas.microsoft.com/office/powerpoint/2010/main" val="378424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Título 1"/>
          <p:cNvGrpSpPr>
            <a:grpSpLocks noGrp="1"/>
          </p:cNvGrpSpPr>
          <p:nvPr/>
        </p:nvGrpSpPr>
        <p:grpSpPr bwMode="auto">
          <a:xfrm>
            <a:off x="1822450" y="-12700"/>
            <a:ext cx="7334250" cy="1579563"/>
            <a:chOff x="1148" y="-8"/>
            <a:chExt cx="4620" cy="995"/>
          </a:xfrm>
        </p:grpSpPr>
        <p:pic>
          <p:nvPicPr>
            <p:cNvPr id="30723" name="Título 1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48" y="-8"/>
              <a:ext cx="4620" cy="995"/>
            </a:xfrm>
            <a:prstGeom prst="rect">
              <a:avLst/>
            </a:prstGeom>
            <a:noFill/>
          </p:spPr>
        </p:pic>
        <p:sp>
          <p:nvSpPr>
            <p:cNvPr id="30724" name="Text Box 2052"/>
            <p:cNvSpPr txBox="1">
              <a:spLocks noChangeArrowheads="1"/>
            </p:cNvSpPr>
            <p:nvPr/>
          </p:nvSpPr>
          <p:spPr bwMode="auto">
            <a:xfrm>
              <a:off x="1156" y="0"/>
              <a:ext cx="4604" cy="9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pt-BR" sz="4400" b="1" dirty="0" smtClean="0">
                  <a:latin typeface="Calibri" pitchFamily="34" charset="0"/>
                </a:rPr>
                <a:t>Demonstrativo Resultado</a:t>
              </a:r>
            </a:p>
            <a:p>
              <a:pPr algn="ctr"/>
              <a:r>
                <a:rPr lang="pt-BR" sz="4400" b="1" dirty="0" smtClean="0">
                  <a:latin typeface="Calibri" pitchFamily="34" charset="0"/>
                </a:rPr>
                <a:t>Gestão 2015/2018</a:t>
              </a:r>
              <a:endParaRPr lang="pt-BR" sz="4400" b="1" dirty="0">
                <a:latin typeface="Calibri" pitchFamily="34" charset="0"/>
              </a:endParaRPr>
            </a:p>
          </p:txBody>
        </p:sp>
      </p:grpSp>
      <p:sp>
        <p:nvSpPr>
          <p:cNvPr id="30725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2060848"/>
            <a:ext cx="9144000" cy="576262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pt-BR" sz="4000" b="1" dirty="0" smtClean="0"/>
              <a:t>APRESENTAÇÃO DO BALANÇO</a:t>
            </a:r>
            <a:endParaRPr lang="pt-BR" sz="4000" b="1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8245" y="3228156"/>
            <a:ext cx="5104035" cy="293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52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Título 1"/>
          <p:cNvGrpSpPr>
            <a:grpSpLocks noGrp="1"/>
          </p:cNvGrpSpPr>
          <p:nvPr/>
        </p:nvGrpSpPr>
        <p:grpSpPr bwMode="auto">
          <a:xfrm>
            <a:off x="1822450" y="-12700"/>
            <a:ext cx="7334250" cy="1579563"/>
            <a:chOff x="1148" y="-8"/>
            <a:chExt cx="4620" cy="995"/>
          </a:xfrm>
        </p:grpSpPr>
        <p:pic>
          <p:nvPicPr>
            <p:cNvPr id="30723" name="Título 1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48" y="-8"/>
              <a:ext cx="4620" cy="995"/>
            </a:xfrm>
            <a:prstGeom prst="rect">
              <a:avLst/>
            </a:prstGeom>
            <a:noFill/>
          </p:spPr>
        </p:pic>
        <p:sp>
          <p:nvSpPr>
            <p:cNvPr id="30724" name="Text Box 2052"/>
            <p:cNvSpPr txBox="1">
              <a:spLocks noChangeArrowheads="1"/>
            </p:cNvSpPr>
            <p:nvPr/>
          </p:nvSpPr>
          <p:spPr bwMode="auto">
            <a:xfrm>
              <a:off x="1156" y="0"/>
              <a:ext cx="4604" cy="9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pt-BR" sz="4400" b="1" dirty="0" smtClean="0">
                  <a:latin typeface="Calibri" pitchFamily="34" charset="0"/>
                </a:rPr>
                <a:t>Balanço patrimonial </a:t>
              </a:r>
            </a:p>
            <a:p>
              <a:pPr algn="ctr"/>
              <a:r>
                <a:rPr lang="pt-BR" sz="4400" b="1" dirty="0" smtClean="0">
                  <a:latin typeface="Calibri" pitchFamily="34" charset="0"/>
                </a:rPr>
                <a:t>Gestão 2015/2018</a:t>
              </a:r>
              <a:endParaRPr lang="pt-BR" sz="4400" b="1" dirty="0">
                <a:latin typeface="Calibri" pitchFamily="34" charset="0"/>
              </a:endParaRPr>
            </a:p>
          </p:txBody>
        </p:sp>
      </p:grpSp>
      <p:sp>
        <p:nvSpPr>
          <p:cNvPr id="30725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1557338"/>
            <a:ext cx="9144000" cy="576262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pt-BR" sz="4000" b="1" dirty="0" smtClean="0"/>
              <a:t>Ativo Circulante</a:t>
            </a:r>
            <a:endParaRPr lang="pt-BR" sz="4000" b="1" dirty="0"/>
          </a:p>
        </p:txBody>
      </p:sp>
      <p:cxnSp>
        <p:nvCxnSpPr>
          <p:cNvPr id="30726" name="Conector reto 5"/>
          <p:cNvCxnSpPr>
            <a:cxnSpLocks noChangeShapeType="1"/>
          </p:cNvCxnSpPr>
          <p:nvPr/>
        </p:nvCxnSpPr>
        <p:spPr bwMode="auto">
          <a:xfrm>
            <a:off x="0" y="2173424"/>
            <a:ext cx="9036496" cy="0"/>
          </a:xfrm>
          <a:prstGeom prst="line">
            <a:avLst/>
          </a:prstGeom>
          <a:noFill/>
          <a:ln w="88900" cmpd="thinThick">
            <a:solidFill>
              <a:srgbClr val="4A7EBB"/>
            </a:solidFill>
            <a:round/>
            <a:headEnd/>
            <a:tailEnd/>
          </a:ln>
        </p:spPr>
      </p:cxn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2220430"/>
            <a:ext cx="8083004" cy="463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20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Título 1"/>
          <p:cNvGrpSpPr>
            <a:grpSpLocks noGrp="1"/>
          </p:cNvGrpSpPr>
          <p:nvPr/>
        </p:nvGrpSpPr>
        <p:grpSpPr bwMode="auto">
          <a:xfrm>
            <a:off x="1822450" y="-12700"/>
            <a:ext cx="7334250" cy="1579563"/>
            <a:chOff x="1148" y="-8"/>
            <a:chExt cx="4620" cy="995"/>
          </a:xfrm>
        </p:grpSpPr>
        <p:pic>
          <p:nvPicPr>
            <p:cNvPr id="30723" name="Título 1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48" y="-8"/>
              <a:ext cx="4620" cy="995"/>
            </a:xfrm>
            <a:prstGeom prst="rect">
              <a:avLst/>
            </a:prstGeom>
            <a:noFill/>
          </p:spPr>
        </p:pic>
        <p:sp>
          <p:nvSpPr>
            <p:cNvPr id="30724" name="Text Box 2052"/>
            <p:cNvSpPr txBox="1">
              <a:spLocks noChangeArrowheads="1"/>
            </p:cNvSpPr>
            <p:nvPr/>
          </p:nvSpPr>
          <p:spPr bwMode="auto">
            <a:xfrm>
              <a:off x="1156" y="0"/>
              <a:ext cx="4604" cy="9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pt-BR" sz="4400" b="1" dirty="0" smtClean="0">
                  <a:latin typeface="Calibri" pitchFamily="34" charset="0"/>
                </a:rPr>
                <a:t>Balanço patrimonial </a:t>
              </a:r>
            </a:p>
            <a:p>
              <a:pPr algn="ctr"/>
              <a:r>
                <a:rPr lang="pt-BR" sz="4400" b="1" dirty="0" smtClean="0">
                  <a:latin typeface="Calibri" pitchFamily="34" charset="0"/>
                </a:rPr>
                <a:t>Gestão 2015/2018</a:t>
              </a:r>
              <a:endParaRPr lang="pt-BR" sz="4400" b="1" dirty="0">
                <a:latin typeface="Calibri" pitchFamily="34" charset="0"/>
              </a:endParaRPr>
            </a:p>
          </p:txBody>
        </p:sp>
      </p:grpSp>
      <p:sp>
        <p:nvSpPr>
          <p:cNvPr id="30725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1557338"/>
            <a:ext cx="9144000" cy="576262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pt-BR" sz="3600" b="1" dirty="0" smtClean="0"/>
              <a:t>Ativo Não Circulante</a:t>
            </a:r>
            <a:endParaRPr lang="pt-BR" sz="3600" b="1" dirty="0"/>
          </a:p>
        </p:txBody>
      </p:sp>
      <p:cxnSp>
        <p:nvCxnSpPr>
          <p:cNvPr id="30726" name="Conector reto 5"/>
          <p:cNvCxnSpPr>
            <a:cxnSpLocks noChangeShapeType="1"/>
          </p:cNvCxnSpPr>
          <p:nvPr/>
        </p:nvCxnSpPr>
        <p:spPr bwMode="auto">
          <a:xfrm>
            <a:off x="0" y="2173424"/>
            <a:ext cx="9036496" cy="0"/>
          </a:xfrm>
          <a:prstGeom prst="line">
            <a:avLst/>
          </a:prstGeom>
          <a:noFill/>
          <a:ln w="88900" cmpd="thinThick">
            <a:solidFill>
              <a:srgbClr val="4A7EBB"/>
            </a:solidFill>
            <a:round/>
            <a:headEnd/>
            <a:tailEnd/>
          </a:ln>
        </p:spPr>
      </p:cxn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18" y="2235631"/>
            <a:ext cx="8793163" cy="46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36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Título 1"/>
          <p:cNvGrpSpPr>
            <a:grpSpLocks noGrp="1"/>
          </p:cNvGrpSpPr>
          <p:nvPr/>
        </p:nvGrpSpPr>
        <p:grpSpPr bwMode="auto">
          <a:xfrm>
            <a:off x="1822450" y="-12700"/>
            <a:ext cx="7334250" cy="1579563"/>
            <a:chOff x="1148" y="-8"/>
            <a:chExt cx="4620" cy="995"/>
          </a:xfrm>
        </p:grpSpPr>
        <p:pic>
          <p:nvPicPr>
            <p:cNvPr id="30723" name="Título 1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48" y="-8"/>
              <a:ext cx="4620" cy="995"/>
            </a:xfrm>
            <a:prstGeom prst="rect">
              <a:avLst/>
            </a:prstGeom>
            <a:noFill/>
          </p:spPr>
        </p:pic>
        <p:sp>
          <p:nvSpPr>
            <p:cNvPr id="30724" name="Text Box 2052"/>
            <p:cNvSpPr txBox="1">
              <a:spLocks noChangeArrowheads="1"/>
            </p:cNvSpPr>
            <p:nvPr/>
          </p:nvSpPr>
          <p:spPr bwMode="auto">
            <a:xfrm>
              <a:off x="1156" y="0"/>
              <a:ext cx="4604" cy="9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pt-BR" sz="4400" b="1" dirty="0" smtClean="0">
                  <a:latin typeface="Calibri" pitchFamily="34" charset="0"/>
                </a:rPr>
                <a:t>Balanço patrimonial </a:t>
              </a:r>
            </a:p>
            <a:p>
              <a:pPr algn="ctr"/>
              <a:r>
                <a:rPr lang="pt-BR" sz="4400" b="1" dirty="0" smtClean="0">
                  <a:latin typeface="Calibri" pitchFamily="34" charset="0"/>
                </a:rPr>
                <a:t>Gestão 2015/2018</a:t>
              </a:r>
              <a:endParaRPr lang="pt-BR" sz="4400" b="1" dirty="0">
                <a:latin typeface="Calibri" pitchFamily="34" charset="0"/>
              </a:endParaRPr>
            </a:p>
          </p:txBody>
        </p:sp>
      </p:grpSp>
      <p:sp>
        <p:nvSpPr>
          <p:cNvPr id="30725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1557338"/>
            <a:ext cx="9144000" cy="576262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pt-BR" sz="3600" b="1" dirty="0" smtClean="0"/>
              <a:t>Passivo Circulante</a:t>
            </a:r>
          </a:p>
          <a:p>
            <a:pPr marL="0" indent="0" algn="ctr">
              <a:buFont typeface="Arial" charset="0"/>
              <a:buNone/>
            </a:pPr>
            <a:endParaRPr lang="pt-BR" sz="3600" b="1" dirty="0"/>
          </a:p>
        </p:txBody>
      </p:sp>
      <p:cxnSp>
        <p:nvCxnSpPr>
          <p:cNvPr id="30726" name="Conector reto 5"/>
          <p:cNvCxnSpPr>
            <a:cxnSpLocks noChangeShapeType="1"/>
          </p:cNvCxnSpPr>
          <p:nvPr/>
        </p:nvCxnSpPr>
        <p:spPr bwMode="auto">
          <a:xfrm>
            <a:off x="0" y="2173424"/>
            <a:ext cx="9036496" cy="0"/>
          </a:xfrm>
          <a:prstGeom prst="line">
            <a:avLst/>
          </a:prstGeom>
          <a:noFill/>
          <a:ln w="88900" cmpd="thinThick">
            <a:solidFill>
              <a:srgbClr val="4A7EBB"/>
            </a:solidFill>
            <a:round/>
            <a:headEnd/>
            <a:tailEnd/>
          </a:ln>
        </p:spPr>
      </p:cxn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" y="2214446"/>
            <a:ext cx="9131618" cy="464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9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Título 1"/>
          <p:cNvGrpSpPr>
            <a:grpSpLocks noGrp="1"/>
          </p:cNvGrpSpPr>
          <p:nvPr/>
        </p:nvGrpSpPr>
        <p:grpSpPr bwMode="auto">
          <a:xfrm>
            <a:off x="1822450" y="-12700"/>
            <a:ext cx="7334250" cy="1579563"/>
            <a:chOff x="1148" y="-8"/>
            <a:chExt cx="4620" cy="995"/>
          </a:xfrm>
        </p:grpSpPr>
        <p:pic>
          <p:nvPicPr>
            <p:cNvPr id="30723" name="Título 1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48" y="-8"/>
              <a:ext cx="4620" cy="995"/>
            </a:xfrm>
            <a:prstGeom prst="rect">
              <a:avLst/>
            </a:prstGeom>
            <a:noFill/>
          </p:spPr>
        </p:pic>
        <p:sp>
          <p:nvSpPr>
            <p:cNvPr id="30724" name="Text Box 2052"/>
            <p:cNvSpPr txBox="1">
              <a:spLocks noChangeArrowheads="1"/>
            </p:cNvSpPr>
            <p:nvPr/>
          </p:nvSpPr>
          <p:spPr bwMode="auto">
            <a:xfrm>
              <a:off x="1156" y="0"/>
              <a:ext cx="4604" cy="9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pt-BR" sz="4400" b="1" dirty="0" smtClean="0">
                  <a:latin typeface="Calibri" pitchFamily="34" charset="0"/>
                </a:rPr>
                <a:t>Balanço patrimonial </a:t>
              </a:r>
            </a:p>
            <a:p>
              <a:pPr algn="ctr"/>
              <a:r>
                <a:rPr lang="pt-BR" sz="4400" b="1" dirty="0" smtClean="0">
                  <a:latin typeface="Calibri" pitchFamily="34" charset="0"/>
                </a:rPr>
                <a:t>Gestão 2015/2018</a:t>
              </a:r>
              <a:endParaRPr lang="pt-BR" sz="4400" b="1" dirty="0">
                <a:latin typeface="Calibri" pitchFamily="34" charset="0"/>
              </a:endParaRPr>
            </a:p>
          </p:txBody>
        </p:sp>
      </p:grpSp>
      <p:sp>
        <p:nvSpPr>
          <p:cNvPr id="30725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1557338"/>
            <a:ext cx="9144000" cy="576262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pt-BR" sz="3600" b="1" dirty="0" smtClean="0"/>
              <a:t>Passivo Não Circulante/</a:t>
            </a:r>
            <a:r>
              <a:rPr lang="pt-BR" sz="3600" b="1" dirty="0" err="1" smtClean="0"/>
              <a:t>P.Social</a:t>
            </a:r>
            <a:endParaRPr lang="pt-BR" sz="3600" b="1" dirty="0" smtClean="0"/>
          </a:p>
          <a:p>
            <a:pPr marL="0" indent="0" algn="ctr">
              <a:buFont typeface="Arial" charset="0"/>
              <a:buNone/>
            </a:pPr>
            <a:endParaRPr lang="pt-BR" sz="3600" b="1" dirty="0"/>
          </a:p>
        </p:txBody>
      </p:sp>
      <p:cxnSp>
        <p:nvCxnSpPr>
          <p:cNvPr id="30726" name="Conector reto 5"/>
          <p:cNvCxnSpPr>
            <a:cxnSpLocks noChangeShapeType="1"/>
          </p:cNvCxnSpPr>
          <p:nvPr/>
        </p:nvCxnSpPr>
        <p:spPr bwMode="auto">
          <a:xfrm>
            <a:off x="0" y="2173424"/>
            <a:ext cx="9036496" cy="0"/>
          </a:xfrm>
          <a:prstGeom prst="line">
            <a:avLst/>
          </a:prstGeom>
          <a:noFill/>
          <a:ln w="88900" cmpd="thinThick">
            <a:solidFill>
              <a:srgbClr val="4A7EBB"/>
            </a:solidFill>
            <a:round/>
            <a:headEnd/>
            <a:tailEnd/>
          </a:ln>
        </p:spPr>
      </p:cxn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2348880"/>
            <a:ext cx="8729378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74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Título 1"/>
          <p:cNvGrpSpPr>
            <a:grpSpLocks noGrp="1"/>
          </p:cNvGrpSpPr>
          <p:nvPr/>
        </p:nvGrpSpPr>
        <p:grpSpPr bwMode="auto">
          <a:xfrm>
            <a:off x="1822450" y="-12700"/>
            <a:ext cx="7334250" cy="1579563"/>
            <a:chOff x="1148" y="-8"/>
            <a:chExt cx="4620" cy="995"/>
          </a:xfrm>
        </p:grpSpPr>
        <p:pic>
          <p:nvPicPr>
            <p:cNvPr id="30723" name="Título 1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48" y="-8"/>
              <a:ext cx="4620" cy="995"/>
            </a:xfrm>
            <a:prstGeom prst="rect">
              <a:avLst/>
            </a:prstGeom>
            <a:noFill/>
          </p:spPr>
        </p:pic>
        <p:sp>
          <p:nvSpPr>
            <p:cNvPr id="30724" name="Text Box 2052"/>
            <p:cNvSpPr txBox="1">
              <a:spLocks noChangeArrowheads="1"/>
            </p:cNvSpPr>
            <p:nvPr/>
          </p:nvSpPr>
          <p:spPr bwMode="auto">
            <a:xfrm>
              <a:off x="1156" y="0"/>
              <a:ext cx="4604" cy="9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pt-BR" sz="4400" b="1" dirty="0" smtClean="0">
                  <a:latin typeface="Calibri" pitchFamily="34" charset="0"/>
                </a:rPr>
                <a:t>Demonstrativo Resultado</a:t>
              </a:r>
            </a:p>
            <a:p>
              <a:pPr algn="ctr"/>
              <a:r>
                <a:rPr lang="pt-BR" sz="4400" b="1" dirty="0" smtClean="0">
                  <a:latin typeface="Calibri" pitchFamily="34" charset="0"/>
                </a:rPr>
                <a:t>Gestão 2012/2018</a:t>
              </a:r>
              <a:endParaRPr lang="pt-BR" sz="4400" b="1" dirty="0">
                <a:latin typeface="Calibri" pitchFamily="34" charset="0"/>
              </a:endParaRPr>
            </a:p>
          </p:txBody>
        </p:sp>
      </p:grpSp>
      <p:sp>
        <p:nvSpPr>
          <p:cNvPr id="30725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1557338"/>
            <a:ext cx="9144000" cy="576262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pt-BR" sz="3600" b="1" dirty="0" smtClean="0"/>
              <a:t>Receita Liquida</a:t>
            </a:r>
            <a:endParaRPr lang="pt-BR" sz="3600" b="1" dirty="0"/>
          </a:p>
        </p:txBody>
      </p:sp>
      <p:cxnSp>
        <p:nvCxnSpPr>
          <p:cNvPr id="30726" name="Conector reto 5"/>
          <p:cNvCxnSpPr>
            <a:cxnSpLocks noChangeShapeType="1"/>
          </p:cNvCxnSpPr>
          <p:nvPr/>
        </p:nvCxnSpPr>
        <p:spPr bwMode="auto">
          <a:xfrm>
            <a:off x="0" y="2173424"/>
            <a:ext cx="9036496" cy="0"/>
          </a:xfrm>
          <a:prstGeom prst="line">
            <a:avLst/>
          </a:prstGeom>
          <a:noFill/>
          <a:ln w="88900" cmpd="thinThick">
            <a:solidFill>
              <a:srgbClr val="4A7EBB"/>
            </a:solidFill>
            <a:round/>
            <a:headEnd/>
            <a:tailEnd/>
          </a:ln>
        </p:spPr>
      </p:cxn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16" y="2213249"/>
            <a:ext cx="8816286" cy="445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58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Título 1"/>
          <p:cNvGrpSpPr>
            <a:grpSpLocks noGrp="1"/>
          </p:cNvGrpSpPr>
          <p:nvPr/>
        </p:nvGrpSpPr>
        <p:grpSpPr bwMode="auto">
          <a:xfrm>
            <a:off x="1822450" y="-12700"/>
            <a:ext cx="7334250" cy="1579563"/>
            <a:chOff x="1148" y="-8"/>
            <a:chExt cx="4620" cy="995"/>
          </a:xfrm>
        </p:grpSpPr>
        <p:pic>
          <p:nvPicPr>
            <p:cNvPr id="30723" name="Título 1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48" y="-8"/>
              <a:ext cx="4620" cy="995"/>
            </a:xfrm>
            <a:prstGeom prst="rect">
              <a:avLst/>
            </a:prstGeom>
            <a:noFill/>
          </p:spPr>
        </p:pic>
        <p:sp>
          <p:nvSpPr>
            <p:cNvPr id="30724" name="Text Box 2052"/>
            <p:cNvSpPr txBox="1">
              <a:spLocks noChangeArrowheads="1"/>
            </p:cNvSpPr>
            <p:nvPr/>
          </p:nvSpPr>
          <p:spPr bwMode="auto">
            <a:xfrm>
              <a:off x="1156" y="0"/>
              <a:ext cx="4604" cy="9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pt-BR" sz="4400" b="1" dirty="0" smtClean="0">
                  <a:latin typeface="Calibri" pitchFamily="34" charset="0"/>
                </a:rPr>
                <a:t>Demonstrativo Resultado</a:t>
              </a:r>
            </a:p>
            <a:p>
              <a:pPr algn="ctr"/>
              <a:r>
                <a:rPr lang="pt-BR" sz="4400" b="1" dirty="0" smtClean="0">
                  <a:latin typeface="Calibri" pitchFamily="34" charset="0"/>
                </a:rPr>
                <a:t>Gestão 2015/2018</a:t>
              </a:r>
              <a:endParaRPr lang="pt-BR" sz="4400" b="1" dirty="0">
                <a:latin typeface="Calibri" pitchFamily="34" charset="0"/>
              </a:endParaRPr>
            </a:p>
          </p:txBody>
        </p:sp>
      </p:grpSp>
      <p:sp>
        <p:nvSpPr>
          <p:cNvPr id="30725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1557338"/>
            <a:ext cx="9144000" cy="576262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pt-BR" sz="3600" b="1" dirty="0" smtClean="0"/>
              <a:t>Custos Operacionais</a:t>
            </a:r>
            <a:endParaRPr lang="pt-BR" sz="3600" b="1" dirty="0"/>
          </a:p>
        </p:txBody>
      </p:sp>
      <p:cxnSp>
        <p:nvCxnSpPr>
          <p:cNvPr id="30726" name="Conector reto 5"/>
          <p:cNvCxnSpPr>
            <a:cxnSpLocks noChangeShapeType="1"/>
          </p:cNvCxnSpPr>
          <p:nvPr/>
        </p:nvCxnSpPr>
        <p:spPr bwMode="auto">
          <a:xfrm>
            <a:off x="0" y="2173424"/>
            <a:ext cx="9036496" cy="0"/>
          </a:xfrm>
          <a:prstGeom prst="line">
            <a:avLst/>
          </a:prstGeom>
          <a:noFill/>
          <a:ln w="88900" cmpd="thinThick">
            <a:solidFill>
              <a:srgbClr val="4A7EBB"/>
            </a:solidFill>
            <a:round/>
            <a:headEnd/>
            <a:tailEnd/>
          </a:ln>
        </p:spPr>
      </p:cxn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744" y="2228486"/>
            <a:ext cx="8186511" cy="448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85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Título 1"/>
          <p:cNvGrpSpPr>
            <a:grpSpLocks noGrp="1"/>
          </p:cNvGrpSpPr>
          <p:nvPr/>
        </p:nvGrpSpPr>
        <p:grpSpPr bwMode="auto">
          <a:xfrm>
            <a:off x="1822450" y="-12700"/>
            <a:ext cx="7334250" cy="1579563"/>
            <a:chOff x="1148" y="-8"/>
            <a:chExt cx="4620" cy="995"/>
          </a:xfrm>
        </p:grpSpPr>
        <p:pic>
          <p:nvPicPr>
            <p:cNvPr id="30723" name="Título 1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48" y="-8"/>
              <a:ext cx="4620" cy="995"/>
            </a:xfrm>
            <a:prstGeom prst="rect">
              <a:avLst/>
            </a:prstGeom>
            <a:noFill/>
          </p:spPr>
        </p:pic>
        <p:sp>
          <p:nvSpPr>
            <p:cNvPr id="30724" name="Text Box 2052"/>
            <p:cNvSpPr txBox="1">
              <a:spLocks noChangeArrowheads="1"/>
            </p:cNvSpPr>
            <p:nvPr/>
          </p:nvSpPr>
          <p:spPr bwMode="auto">
            <a:xfrm>
              <a:off x="1156" y="0"/>
              <a:ext cx="4604" cy="9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pt-BR" sz="4400" b="1" dirty="0" smtClean="0">
                  <a:latin typeface="Calibri" pitchFamily="34" charset="0"/>
                </a:rPr>
                <a:t>Demonstrativo Resultado</a:t>
              </a:r>
            </a:p>
            <a:p>
              <a:pPr algn="ctr"/>
              <a:r>
                <a:rPr lang="pt-BR" sz="4400" b="1" dirty="0" smtClean="0">
                  <a:latin typeface="Calibri" pitchFamily="34" charset="0"/>
                </a:rPr>
                <a:t>Gestão 2015/2018</a:t>
              </a:r>
              <a:endParaRPr lang="pt-BR" sz="4400" b="1" dirty="0">
                <a:latin typeface="Calibri" pitchFamily="34" charset="0"/>
              </a:endParaRPr>
            </a:p>
          </p:txBody>
        </p:sp>
      </p:grpSp>
      <p:sp>
        <p:nvSpPr>
          <p:cNvPr id="30725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1557338"/>
            <a:ext cx="9144000" cy="576262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pt-BR" sz="3600" b="1" dirty="0" smtClean="0"/>
              <a:t>Resultado Financeiro</a:t>
            </a:r>
          </a:p>
          <a:p>
            <a:pPr marL="0" indent="0" algn="ctr">
              <a:buFont typeface="Arial" charset="0"/>
              <a:buNone/>
            </a:pPr>
            <a:endParaRPr lang="pt-BR" sz="3600" b="1" dirty="0"/>
          </a:p>
        </p:txBody>
      </p:sp>
      <p:cxnSp>
        <p:nvCxnSpPr>
          <p:cNvPr id="30726" name="Conector reto 5"/>
          <p:cNvCxnSpPr>
            <a:cxnSpLocks noChangeShapeType="1"/>
          </p:cNvCxnSpPr>
          <p:nvPr/>
        </p:nvCxnSpPr>
        <p:spPr bwMode="auto">
          <a:xfrm>
            <a:off x="-41766" y="2133600"/>
            <a:ext cx="9036496" cy="0"/>
          </a:xfrm>
          <a:prstGeom prst="line">
            <a:avLst/>
          </a:prstGeom>
          <a:noFill/>
          <a:ln w="88900" cmpd="thinThick">
            <a:solidFill>
              <a:srgbClr val="4A7EBB"/>
            </a:solidFill>
            <a:round/>
            <a:headEnd/>
            <a:tailEnd/>
          </a:ln>
        </p:spPr>
      </p:cxn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792" y="2276872"/>
            <a:ext cx="8699938" cy="4422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94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Título 1"/>
          <p:cNvGrpSpPr>
            <a:grpSpLocks noGrp="1"/>
          </p:cNvGrpSpPr>
          <p:nvPr/>
        </p:nvGrpSpPr>
        <p:grpSpPr bwMode="auto">
          <a:xfrm>
            <a:off x="1822450" y="-12700"/>
            <a:ext cx="7334250" cy="1579563"/>
            <a:chOff x="1148" y="-8"/>
            <a:chExt cx="4620" cy="995"/>
          </a:xfrm>
        </p:grpSpPr>
        <p:pic>
          <p:nvPicPr>
            <p:cNvPr id="141315" name="Título 1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48" y="-8"/>
              <a:ext cx="4620" cy="995"/>
            </a:xfrm>
            <a:prstGeom prst="rect">
              <a:avLst/>
            </a:prstGeom>
            <a:noFill/>
          </p:spPr>
        </p:pic>
        <p:sp>
          <p:nvSpPr>
            <p:cNvPr id="141316" name="Text Box 4"/>
            <p:cNvSpPr txBox="1">
              <a:spLocks noChangeArrowheads="1"/>
            </p:cNvSpPr>
            <p:nvPr/>
          </p:nvSpPr>
          <p:spPr bwMode="auto">
            <a:xfrm>
              <a:off x="1156" y="0"/>
              <a:ext cx="4604" cy="9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r>
                <a:rPr lang="pt-BR" sz="4400" b="1" dirty="0"/>
                <a:t>ASSEMBLÉIA GERAL</a:t>
              </a:r>
            </a:p>
            <a:p>
              <a:pPr algn="ctr">
                <a:defRPr/>
              </a:pPr>
              <a:r>
                <a:rPr lang="pt-BR" sz="4400" b="1" dirty="0"/>
                <a:t> ORDINÁRIA</a:t>
              </a:r>
              <a:endParaRPr lang="pt-BR" sz="4400" b="1" dirty="0">
                <a:latin typeface="Calibri" pitchFamily="34" charset="0"/>
              </a:endParaRPr>
            </a:p>
          </p:txBody>
        </p:sp>
      </p:grpSp>
      <p:sp>
        <p:nvSpPr>
          <p:cNvPr id="141317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1557338"/>
            <a:ext cx="9144000" cy="576262"/>
          </a:xfrm>
        </p:spPr>
        <p:txBody>
          <a:bodyPr/>
          <a:lstStyle/>
          <a:p>
            <a:pPr marL="0" indent="0" algn="ctr">
              <a:buNone/>
            </a:pPr>
            <a:r>
              <a:rPr lang="pt-BR" sz="2800" b="1" dirty="0" smtClean="0">
                <a:solidFill>
                  <a:srgbClr val="FF0000"/>
                </a:solidFill>
              </a:rPr>
              <a:t>CRONOGRAMA DE OBRAS A SEREM REALIZADAS</a:t>
            </a:r>
            <a:endParaRPr lang="pt-BR" sz="4400" b="1" dirty="0">
              <a:solidFill>
                <a:srgbClr val="0000FF"/>
              </a:solidFill>
            </a:endParaRPr>
          </a:p>
        </p:txBody>
      </p:sp>
      <p:cxnSp>
        <p:nvCxnSpPr>
          <p:cNvPr id="141318" name="Conector reto 5"/>
          <p:cNvCxnSpPr>
            <a:cxnSpLocks noChangeShapeType="1"/>
          </p:cNvCxnSpPr>
          <p:nvPr/>
        </p:nvCxnSpPr>
        <p:spPr bwMode="auto">
          <a:xfrm>
            <a:off x="-36513" y="2205038"/>
            <a:ext cx="9144001" cy="0"/>
          </a:xfrm>
          <a:prstGeom prst="line">
            <a:avLst/>
          </a:prstGeom>
          <a:noFill/>
          <a:ln w="88900" cmpd="thinThick">
            <a:solidFill>
              <a:srgbClr val="4A7EBB"/>
            </a:solidFill>
            <a:round/>
            <a:headEnd/>
            <a:tailEnd/>
          </a:ln>
        </p:spPr>
      </p:cxnSp>
      <p:sp>
        <p:nvSpPr>
          <p:cNvPr id="141319" name="Retângulo 6"/>
          <p:cNvSpPr>
            <a:spLocks noChangeArrowheads="1"/>
          </p:cNvSpPr>
          <p:nvPr/>
        </p:nvSpPr>
        <p:spPr bwMode="auto">
          <a:xfrm>
            <a:off x="647700" y="2205038"/>
            <a:ext cx="185738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BR" sz="3200" b="1">
              <a:latin typeface="Calibri" pitchFamily="34" charset="0"/>
            </a:endParaRPr>
          </a:p>
          <a:p>
            <a:endParaRPr lang="pt-BR" sz="3200" b="1">
              <a:latin typeface="Calibri" pitchFamily="34" charset="0"/>
            </a:endParaRPr>
          </a:p>
          <a:p>
            <a:endParaRPr lang="pt-BR" sz="3200" b="1">
              <a:latin typeface="Calibri" pitchFamily="34" charset="0"/>
            </a:endParaRPr>
          </a:p>
          <a:p>
            <a:endParaRPr lang="pt-BR" sz="3200" b="1">
              <a:latin typeface="Calibri" pitchFamily="34" charset="0"/>
            </a:endParaRPr>
          </a:p>
          <a:p>
            <a:endParaRPr lang="pt-BR" sz="3200" b="1">
              <a:latin typeface="Calibri" pitchFamily="34" charset="0"/>
            </a:endParaRPr>
          </a:p>
        </p:txBody>
      </p:sp>
      <p:sp>
        <p:nvSpPr>
          <p:cNvPr id="141320" name="Retângulo 7"/>
          <p:cNvSpPr>
            <a:spLocks noChangeArrowheads="1"/>
          </p:cNvSpPr>
          <p:nvPr/>
        </p:nvSpPr>
        <p:spPr bwMode="auto">
          <a:xfrm>
            <a:off x="179388" y="2349500"/>
            <a:ext cx="8964612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800" b="1" dirty="0" smtClean="0">
                <a:solidFill>
                  <a:srgbClr val="0000FF"/>
                </a:solidFill>
                <a:cs typeface="Arial" charset="0"/>
              </a:rPr>
              <a:t>Revitalização da portaria;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800" b="1" dirty="0" smtClean="0">
                <a:solidFill>
                  <a:srgbClr val="0000FF"/>
                </a:solidFill>
                <a:latin typeface="Arial Unicode MS" pitchFamily="34" charset="-128"/>
                <a:cs typeface="Arial" charset="0"/>
              </a:rPr>
              <a:t>Passarela coberta ligando a portaria ao bar e academia;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800" b="1" dirty="0" smtClean="0">
                <a:solidFill>
                  <a:srgbClr val="0000FF"/>
                </a:solidFill>
                <a:latin typeface="Arial Unicode MS" pitchFamily="34" charset="-128"/>
                <a:cs typeface="Arial" charset="0"/>
              </a:rPr>
              <a:t>Construção de muro nas divisas do clube;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800" b="1" dirty="0" smtClean="0">
                <a:solidFill>
                  <a:srgbClr val="0000FF"/>
                </a:solidFill>
                <a:latin typeface="Arial Unicode MS" pitchFamily="34" charset="-128"/>
                <a:cs typeface="Arial" charset="0"/>
              </a:rPr>
              <a:t>Revitalização do parque aquático;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800" b="1" dirty="0" smtClean="0">
                <a:solidFill>
                  <a:srgbClr val="0000FF"/>
                </a:solidFill>
                <a:latin typeface="Arial Unicode MS" pitchFamily="34" charset="-128"/>
                <a:cs typeface="Arial" charset="0"/>
              </a:rPr>
              <a:t>Reforma do ginásio;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800" b="1" dirty="0" smtClean="0">
                <a:solidFill>
                  <a:srgbClr val="0000FF"/>
                </a:solidFill>
                <a:latin typeface="Arial Unicode MS" pitchFamily="34" charset="-128"/>
                <a:cs typeface="Arial" charset="0"/>
              </a:rPr>
              <a:t>Quadras de areia (</a:t>
            </a:r>
            <a:r>
              <a:rPr lang="pt-BR" sz="2800" b="1" dirty="0" err="1" smtClean="0">
                <a:solidFill>
                  <a:srgbClr val="0000FF"/>
                </a:solidFill>
                <a:latin typeface="Arial Unicode MS" pitchFamily="34" charset="-128"/>
                <a:cs typeface="Arial" charset="0"/>
              </a:rPr>
              <a:t>beach</a:t>
            </a:r>
            <a:r>
              <a:rPr lang="pt-BR" sz="2800" b="1" dirty="0" smtClean="0">
                <a:solidFill>
                  <a:srgbClr val="0000FF"/>
                </a:solidFill>
                <a:latin typeface="Arial Unicode MS" pitchFamily="34" charset="-128"/>
                <a:cs typeface="Arial" charset="0"/>
              </a:rPr>
              <a:t> tênis);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800" b="1" dirty="0" smtClean="0">
                <a:solidFill>
                  <a:srgbClr val="0000FF"/>
                </a:solidFill>
                <a:latin typeface="Arial Unicode MS" pitchFamily="34" charset="-128"/>
                <a:cs typeface="Arial" charset="0"/>
              </a:rPr>
              <a:t>Academia ao ar livre;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800" b="1" dirty="0" smtClean="0">
                <a:solidFill>
                  <a:srgbClr val="0000FF"/>
                </a:solidFill>
                <a:latin typeface="Arial Unicode MS" pitchFamily="34" charset="-128"/>
                <a:cs typeface="Arial" charset="0"/>
              </a:rPr>
              <a:t>Revitalização do lago;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pt-BR" sz="2800" b="1" dirty="0" smtClean="0">
                <a:solidFill>
                  <a:srgbClr val="0000FF"/>
                </a:solidFill>
                <a:latin typeface="Arial Unicode MS" pitchFamily="34" charset="-128"/>
                <a:cs typeface="Arial" charset="0"/>
              </a:rPr>
              <a:t>Melhorias na sauna.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800" b="1" dirty="0" smtClean="0">
              <a:solidFill>
                <a:srgbClr val="0000FF"/>
              </a:solidFill>
              <a:latin typeface="Arial Unicode MS" pitchFamily="34" charset="-128"/>
            </a:endParaRPr>
          </a:p>
          <a:p>
            <a:endParaRPr lang="pt-BR" sz="2800" b="1" dirty="0">
              <a:solidFill>
                <a:srgbClr val="0000FF"/>
              </a:solidFill>
              <a:latin typeface="Arial Unicode MS" pitchFamily="34" charset="-128"/>
            </a:endParaRPr>
          </a:p>
          <a:p>
            <a:pPr>
              <a:buFontTx/>
              <a:buChar char="•"/>
            </a:pPr>
            <a:endParaRPr lang="pt-BR" sz="2800" b="1" dirty="0" smtClean="0">
              <a:solidFill>
                <a:srgbClr val="0000FF"/>
              </a:solidFill>
              <a:latin typeface="Arial Unicode MS" pitchFamily="34" charset="-128"/>
            </a:endParaRPr>
          </a:p>
          <a:p>
            <a:pPr>
              <a:buFontTx/>
              <a:buChar char="•"/>
            </a:pPr>
            <a:endParaRPr lang="pt-BR" sz="2400" b="1" dirty="0" smtClean="0">
              <a:latin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5393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1835696" y="546"/>
            <a:ext cx="7308304" cy="155679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pt-BR" b="1" dirty="0" smtClean="0"/>
              <a:t>ASSEMBLÉIA GERAL</a:t>
            </a:r>
          </a:p>
          <a:p>
            <a:pPr eaLnBrk="1" hangingPunct="1">
              <a:defRPr/>
            </a:pPr>
            <a:r>
              <a:rPr lang="pt-BR" b="1" dirty="0" smtClean="0"/>
              <a:t> ORDINÁRIA</a:t>
            </a:r>
          </a:p>
        </p:txBody>
      </p:sp>
      <p:cxnSp>
        <p:nvCxnSpPr>
          <p:cNvPr id="6" name="Conector reto 5"/>
          <p:cNvCxnSpPr/>
          <p:nvPr/>
        </p:nvCxnSpPr>
        <p:spPr>
          <a:xfrm>
            <a:off x="-36513" y="2205038"/>
            <a:ext cx="9144001" cy="0"/>
          </a:xfrm>
          <a:prstGeom prst="line">
            <a:avLst/>
          </a:prstGeom>
          <a:ln w="8890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789040"/>
            <a:ext cx="7127496" cy="2683545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755576" y="2132856"/>
            <a:ext cx="799288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9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C000"/>
                </a:solidFill>
              </a:rPr>
              <a:t>OBRIGADO!!!</a:t>
            </a:r>
            <a:endParaRPr lang="pt-BR" sz="96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C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9667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o Office">
  <a:themeElements>
    <a:clrScheme name="1_Tema do Offic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ema do 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o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1397</TotalTime>
  <Words>1272</Words>
  <Application>Microsoft Office PowerPoint</Application>
  <PresentationFormat>Apresentação na tela (4:3)</PresentationFormat>
  <Paragraphs>302</Paragraphs>
  <Slides>31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7" baseType="lpstr">
      <vt:lpstr>Arial Unicode MS</vt:lpstr>
      <vt:lpstr>Arial</vt:lpstr>
      <vt:lpstr>Calibri</vt:lpstr>
      <vt:lpstr>Times New Roman</vt:lpstr>
      <vt:lpstr>Wingdings</vt:lpstr>
      <vt:lpstr>1_Tema do Office</vt:lpstr>
      <vt:lpstr>ASSEMBLÉIA GERAL  ORDINÁRIA</vt:lpstr>
      <vt:lpstr>ASSEMBLÉIA GERAL  ORDINÁRIA</vt:lpstr>
      <vt:lpstr>ASSEMBLÉIA GERAL  ORDINÁRIA</vt:lpstr>
      <vt:lpstr>ASSEMBLÉIA GERAL  ORDINÁRIA</vt:lpstr>
      <vt:lpstr>ASSEMBLÉIA GERAL  ORDINÁRIA</vt:lpstr>
      <vt:lpstr>ASSEMBLÉIA GERAL  ORDINÁRIA</vt:lpstr>
      <vt:lpstr>ASSEMBLÉIA GERAL  ORDINÁRIA</vt:lpstr>
      <vt:lpstr>ASSEMBLÉIA GERAL  ORDINÁRIA</vt:lpstr>
      <vt:lpstr>ASSEMBLÉIA GERAL  ORDINÁRIA</vt:lpstr>
      <vt:lpstr>ASSEMBLÉIA GERAL  ORDINÁRIA</vt:lpstr>
      <vt:lpstr>ASSEMBLÉIA GERAL  ORDINÁRIA</vt:lpstr>
      <vt:lpstr>ASSEMBLÉIA GERAL  ORDINÁRIA</vt:lpstr>
      <vt:lpstr>ASSEMBLÉIA GERAL  ORDINÁRIA</vt:lpstr>
      <vt:lpstr>Apresentação do PowerPoint</vt:lpstr>
      <vt:lpstr>Apresentação do PowerPoint</vt:lpstr>
      <vt:lpstr>ASSEMBLÉIA GERAL  ORDINÁRIA</vt:lpstr>
      <vt:lpstr>ASSEMBLÉIA GERAL  ORDINÁRIA</vt:lpstr>
      <vt:lpstr>Apresentação do PowerPoint</vt:lpstr>
      <vt:lpstr>ASSEMBLÉIA GERAL  ORDINÁRIA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ASSEMBLÉIA GERAL  ORDINÁRIA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ASSEMBLÉIA GERAL  ORDINÁRIA</dc:title>
  <dc:creator>Roberto</dc:creator>
  <cp:lastModifiedBy>Campestre</cp:lastModifiedBy>
  <cp:revision>94</cp:revision>
  <cp:lastPrinted>2015-11-20T20:29:35Z</cp:lastPrinted>
  <dcterms:created xsi:type="dcterms:W3CDTF">2015-11-20T17:39:33Z</dcterms:created>
  <dcterms:modified xsi:type="dcterms:W3CDTF">2018-12-20T11:10:23Z</dcterms:modified>
</cp:coreProperties>
</file>